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diagrams/layout5.xml" ContentType="application/vnd.openxmlformats-officedocument.drawingml.diagram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3.xml" ContentType="application/vnd.openxmlformats-officedocument.drawingml.diagramLayout+xml"/>
  <Override PartName="/ppt/notesSlides/notesSlide21.xml" ContentType="application/vnd.openxmlformats-officedocument.presentationml.notesSlide+xml"/>
  <Override PartName="/ppt/diagrams/data4.xml" ContentType="application/vnd.openxmlformats-officedocument.drawingml.diagramData+xml"/>
  <Override PartName="/ppt/notesSlides/notesSlide30.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colors4.xml" ContentType="application/vnd.openxmlformats-officedocument.drawingml.diagramColors+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notesSlides/notesSlide19.xml" ContentType="application/vnd.openxmlformats-officedocument.presentationml.notesSlid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diagrams/layout4.xml" ContentType="application/vnd.openxmlformats-officedocument.drawingml.diagramLayout+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diagrams/data5.xml" ContentType="application/vnd.openxmlformats-officedocument.drawingml.diagramData+xml"/>
  <Override PartName="/ppt/notesSlides/notesSlide31.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8"/>
  </p:notesMasterIdLst>
  <p:sldIdLst>
    <p:sldId id="256" r:id="rId2"/>
    <p:sldId id="326" r:id="rId3"/>
    <p:sldId id="328" r:id="rId4"/>
    <p:sldId id="377" r:id="rId5"/>
    <p:sldId id="331" r:id="rId6"/>
    <p:sldId id="333" r:id="rId7"/>
    <p:sldId id="335" r:id="rId8"/>
    <p:sldId id="336" r:id="rId9"/>
    <p:sldId id="337" r:id="rId10"/>
    <p:sldId id="339" r:id="rId11"/>
    <p:sldId id="340" r:id="rId12"/>
    <p:sldId id="343" r:id="rId13"/>
    <p:sldId id="344" r:id="rId14"/>
    <p:sldId id="345" r:id="rId15"/>
    <p:sldId id="346" r:id="rId16"/>
    <p:sldId id="347" r:id="rId17"/>
    <p:sldId id="348" r:id="rId18"/>
    <p:sldId id="378" r:id="rId19"/>
    <p:sldId id="351" r:id="rId20"/>
    <p:sldId id="352" r:id="rId21"/>
    <p:sldId id="354" r:id="rId22"/>
    <p:sldId id="355" r:id="rId23"/>
    <p:sldId id="356" r:id="rId24"/>
    <p:sldId id="357" r:id="rId25"/>
    <p:sldId id="379" r:id="rId26"/>
    <p:sldId id="358" r:id="rId27"/>
    <p:sldId id="359" r:id="rId28"/>
    <p:sldId id="360" r:id="rId29"/>
    <p:sldId id="361" r:id="rId30"/>
    <p:sldId id="362" r:id="rId31"/>
    <p:sldId id="363" r:id="rId32"/>
    <p:sldId id="364" r:id="rId33"/>
    <p:sldId id="366" r:id="rId34"/>
    <p:sldId id="380" r:id="rId35"/>
    <p:sldId id="381" r:id="rId36"/>
    <p:sldId id="373" r:id="rId3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ヒラギノ角ゴ Pro W3" charset="-128"/>
        <a:cs typeface="+mn-cs"/>
      </a:defRPr>
    </a:lvl1pPr>
    <a:lvl2pPr marL="457200" algn="l" rtl="0" fontAlgn="base">
      <a:spcBef>
        <a:spcPct val="0"/>
      </a:spcBef>
      <a:spcAft>
        <a:spcPct val="0"/>
      </a:spcAft>
      <a:defRPr kern="1200">
        <a:solidFill>
          <a:schemeClr val="tx1"/>
        </a:solidFill>
        <a:latin typeface="Arial" charset="0"/>
        <a:ea typeface="ヒラギノ角ゴ Pro W3" charset="-128"/>
        <a:cs typeface="+mn-cs"/>
      </a:defRPr>
    </a:lvl2pPr>
    <a:lvl3pPr marL="914400" algn="l" rtl="0" fontAlgn="base">
      <a:spcBef>
        <a:spcPct val="0"/>
      </a:spcBef>
      <a:spcAft>
        <a:spcPct val="0"/>
      </a:spcAft>
      <a:defRPr kern="1200">
        <a:solidFill>
          <a:schemeClr val="tx1"/>
        </a:solidFill>
        <a:latin typeface="Arial" charset="0"/>
        <a:ea typeface="ヒラギノ角ゴ Pro W3" charset="-128"/>
        <a:cs typeface="+mn-cs"/>
      </a:defRPr>
    </a:lvl3pPr>
    <a:lvl4pPr marL="1371600" algn="l" rtl="0" fontAlgn="base">
      <a:spcBef>
        <a:spcPct val="0"/>
      </a:spcBef>
      <a:spcAft>
        <a:spcPct val="0"/>
      </a:spcAft>
      <a:defRPr kern="1200">
        <a:solidFill>
          <a:schemeClr val="tx1"/>
        </a:solidFill>
        <a:latin typeface="Arial" charset="0"/>
        <a:ea typeface="ヒラギノ角ゴ Pro W3" charset="-128"/>
        <a:cs typeface="+mn-cs"/>
      </a:defRPr>
    </a:lvl4pPr>
    <a:lvl5pPr marL="1828800" algn="l" rtl="0" fontAlgn="base">
      <a:spcBef>
        <a:spcPct val="0"/>
      </a:spcBef>
      <a:spcAft>
        <a:spcPct val="0"/>
      </a:spcAft>
      <a:defRPr kern="1200">
        <a:solidFill>
          <a:schemeClr val="tx1"/>
        </a:solidFill>
        <a:latin typeface="Arial" charset="0"/>
        <a:ea typeface="ヒラギノ角ゴ Pro W3" charset="-128"/>
        <a:cs typeface="+mn-cs"/>
      </a:defRPr>
    </a:lvl5pPr>
    <a:lvl6pPr marL="2286000" algn="l" defTabSz="914400" rtl="0" eaLnBrk="1" latinLnBrk="0" hangingPunct="1">
      <a:defRPr kern="1200">
        <a:solidFill>
          <a:schemeClr val="tx1"/>
        </a:solidFill>
        <a:latin typeface="Arial" charset="0"/>
        <a:ea typeface="ヒラギノ角ゴ Pro W3" charset="-128"/>
        <a:cs typeface="+mn-cs"/>
      </a:defRPr>
    </a:lvl6pPr>
    <a:lvl7pPr marL="2743200" algn="l" defTabSz="914400" rtl="0" eaLnBrk="1" latinLnBrk="0" hangingPunct="1">
      <a:defRPr kern="1200">
        <a:solidFill>
          <a:schemeClr val="tx1"/>
        </a:solidFill>
        <a:latin typeface="Arial" charset="0"/>
        <a:ea typeface="ヒラギノ角ゴ Pro W3" charset="-128"/>
        <a:cs typeface="+mn-cs"/>
      </a:defRPr>
    </a:lvl7pPr>
    <a:lvl8pPr marL="3200400" algn="l" defTabSz="914400" rtl="0" eaLnBrk="1" latinLnBrk="0" hangingPunct="1">
      <a:defRPr kern="1200">
        <a:solidFill>
          <a:schemeClr val="tx1"/>
        </a:solidFill>
        <a:latin typeface="Arial" charset="0"/>
        <a:ea typeface="ヒラギノ角ゴ Pro W3" charset="-128"/>
        <a:cs typeface="+mn-cs"/>
      </a:defRPr>
    </a:lvl8pPr>
    <a:lvl9pPr marL="3657600" algn="l" defTabSz="914400" rtl="0" eaLnBrk="1" latinLnBrk="0" hangingPunct="1">
      <a:defRPr kern="1200">
        <a:solidFill>
          <a:schemeClr val="tx1"/>
        </a:solidFill>
        <a:latin typeface="Arial" charset="0"/>
        <a:ea typeface="ヒラギノ角ゴ Pro W3"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33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81322" autoAdjust="0"/>
  </p:normalViewPr>
  <p:slideViewPr>
    <p:cSldViewPr>
      <p:cViewPr>
        <p:scale>
          <a:sx n="66" d="100"/>
          <a:sy n="66" d="100"/>
        </p:scale>
        <p:origin x="-150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notesViewPr>
    <p:cSldViewPr>
      <p:cViewPr>
        <p:scale>
          <a:sx n="90" d="100"/>
          <a:sy n="90" d="100"/>
        </p:scale>
        <p:origin x="-2256" y="10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BA98F0-66C1-4156-B47E-BB4564178630}"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99CD5F30-3D72-4D20-9F49-16B076A3CB59}">
      <dgm:prSet/>
      <dgm:spPr/>
      <dgm:t>
        <a:bodyPr/>
        <a:lstStyle/>
        <a:p>
          <a:pPr rtl="0"/>
          <a:r>
            <a:rPr lang="en-US" b="1" dirty="0" smtClean="0"/>
            <a:t>Needs</a:t>
          </a:r>
          <a:endParaRPr lang="en-US" dirty="0"/>
        </a:p>
      </dgm:t>
    </dgm:pt>
    <dgm:pt modelId="{D030CF8B-E9C7-4FCE-A769-3A0DC9C70BBA}" type="parTrans" cxnId="{E56C1436-93FD-4884-B7B1-E8D2B3D5F235}">
      <dgm:prSet/>
      <dgm:spPr/>
      <dgm:t>
        <a:bodyPr/>
        <a:lstStyle/>
        <a:p>
          <a:endParaRPr lang="en-US"/>
        </a:p>
      </dgm:t>
    </dgm:pt>
    <dgm:pt modelId="{CF489775-8A91-44DB-A892-9C94F58E5C50}" type="sibTrans" cxnId="{E56C1436-93FD-4884-B7B1-E8D2B3D5F235}">
      <dgm:prSet/>
      <dgm:spPr/>
      <dgm:t>
        <a:bodyPr/>
        <a:lstStyle/>
        <a:p>
          <a:endParaRPr lang="en-US"/>
        </a:p>
      </dgm:t>
    </dgm:pt>
    <dgm:pt modelId="{E52B7C57-7A30-4797-BDB0-27D4BF63BE9D}">
      <dgm:prSet/>
      <dgm:spPr/>
      <dgm:t>
        <a:bodyPr/>
        <a:lstStyle/>
        <a:p>
          <a:pPr rtl="0"/>
          <a:r>
            <a:rPr lang="en-US" b="1" dirty="0" smtClean="0"/>
            <a:t>Physical—food, clothing, warmth, safety</a:t>
          </a:r>
          <a:endParaRPr lang="en-US" dirty="0"/>
        </a:p>
      </dgm:t>
    </dgm:pt>
    <dgm:pt modelId="{1A497329-44B9-4858-8A94-8BF0C6794DEE}" type="parTrans" cxnId="{CC8102D2-08D3-4796-A4E9-5BF1209BD19B}">
      <dgm:prSet/>
      <dgm:spPr/>
      <dgm:t>
        <a:bodyPr/>
        <a:lstStyle/>
        <a:p>
          <a:endParaRPr lang="en-US"/>
        </a:p>
      </dgm:t>
    </dgm:pt>
    <dgm:pt modelId="{84DA3CEF-FC7D-4B2E-A249-FCF22FAD71C6}" type="sibTrans" cxnId="{CC8102D2-08D3-4796-A4E9-5BF1209BD19B}">
      <dgm:prSet/>
      <dgm:spPr/>
      <dgm:t>
        <a:bodyPr/>
        <a:lstStyle/>
        <a:p>
          <a:endParaRPr lang="en-US"/>
        </a:p>
      </dgm:t>
    </dgm:pt>
    <dgm:pt modelId="{EF74BC82-6A08-4525-9C47-2A8FBB8DEA38}">
      <dgm:prSet/>
      <dgm:spPr/>
      <dgm:t>
        <a:bodyPr/>
        <a:lstStyle/>
        <a:p>
          <a:pPr rtl="0"/>
          <a:r>
            <a:rPr lang="en-US" b="1" dirty="0" smtClean="0"/>
            <a:t>Social—belonging and affection</a:t>
          </a:r>
          <a:endParaRPr lang="en-US" dirty="0"/>
        </a:p>
      </dgm:t>
    </dgm:pt>
    <dgm:pt modelId="{324FE5F1-951E-4A3A-9BA4-08C94277B736}" type="parTrans" cxnId="{47BCE92B-DF80-433F-8968-6E44CA5990F2}">
      <dgm:prSet/>
      <dgm:spPr/>
      <dgm:t>
        <a:bodyPr/>
        <a:lstStyle/>
        <a:p>
          <a:endParaRPr lang="en-US"/>
        </a:p>
      </dgm:t>
    </dgm:pt>
    <dgm:pt modelId="{931A1B9E-E83A-473F-AE15-66F62E0F4740}" type="sibTrans" cxnId="{47BCE92B-DF80-433F-8968-6E44CA5990F2}">
      <dgm:prSet/>
      <dgm:spPr/>
      <dgm:t>
        <a:bodyPr/>
        <a:lstStyle/>
        <a:p>
          <a:endParaRPr lang="en-US"/>
        </a:p>
      </dgm:t>
    </dgm:pt>
    <dgm:pt modelId="{94B30C34-37C5-4616-B835-D26784176F9D}">
      <dgm:prSet/>
      <dgm:spPr/>
      <dgm:t>
        <a:bodyPr/>
        <a:lstStyle/>
        <a:p>
          <a:pPr rtl="0"/>
          <a:r>
            <a:rPr lang="en-US" b="1" dirty="0" smtClean="0"/>
            <a:t>Individual—knowledge and self-expression</a:t>
          </a:r>
          <a:endParaRPr lang="en-US" dirty="0"/>
        </a:p>
      </dgm:t>
    </dgm:pt>
    <dgm:pt modelId="{061B8D9F-2BCA-4135-A919-40566ECABAE9}" type="parTrans" cxnId="{54603CE5-8F0D-4376-A593-0BFB43A4B7A3}">
      <dgm:prSet/>
      <dgm:spPr/>
      <dgm:t>
        <a:bodyPr/>
        <a:lstStyle/>
        <a:p>
          <a:endParaRPr lang="en-US"/>
        </a:p>
      </dgm:t>
    </dgm:pt>
    <dgm:pt modelId="{AA6A6B74-2620-4213-8AE5-CB60D695552F}" type="sibTrans" cxnId="{54603CE5-8F0D-4376-A593-0BFB43A4B7A3}">
      <dgm:prSet/>
      <dgm:spPr/>
      <dgm:t>
        <a:bodyPr/>
        <a:lstStyle/>
        <a:p>
          <a:endParaRPr lang="en-US"/>
        </a:p>
      </dgm:t>
    </dgm:pt>
    <dgm:pt modelId="{78FE3310-C57A-4E68-B7AF-50135B3E53D8}">
      <dgm:prSet/>
      <dgm:spPr/>
      <dgm:t>
        <a:bodyPr/>
        <a:lstStyle/>
        <a:p>
          <a:pPr rtl="0"/>
          <a:r>
            <a:rPr lang="en-US" b="1" dirty="0" smtClean="0"/>
            <a:t>Wants</a:t>
          </a:r>
          <a:endParaRPr lang="en-US" dirty="0"/>
        </a:p>
      </dgm:t>
    </dgm:pt>
    <dgm:pt modelId="{CB0669B9-2E20-4271-8AC8-3DCB85EB8272}" type="parTrans" cxnId="{5701F7D0-6190-458E-824A-CAF8D1EF164F}">
      <dgm:prSet/>
      <dgm:spPr/>
      <dgm:t>
        <a:bodyPr/>
        <a:lstStyle/>
        <a:p>
          <a:endParaRPr lang="en-US"/>
        </a:p>
      </dgm:t>
    </dgm:pt>
    <dgm:pt modelId="{9F4428F1-8CA9-48DE-9E78-A2E07B6074C7}" type="sibTrans" cxnId="{5701F7D0-6190-458E-824A-CAF8D1EF164F}">
      <dgm:prSet/>
      <dgm:spPr/>
      <dgm:t>
        <a:bodyPr/>
        <a:lstStyle/>
        <a:p>
          <a:endParaRPr lang="en-US"/>
        </a:p>
      </dgm:t>
    </dgm:pt>
    <dgm:pt modelId="{AF15EFE8-0835-4D53-893D-4EFAB1F8D267}">
      <dgm:prSet/>
      <dgm:spPr/>
      <dgm:t>
        <a:bodyPr/>
        <a:lstStyle/>
        <a:p>
          <a:pPr rtl="0"/>
          <a:r>
            <a:rPr lang="en-US" b="1" dirty="0" smtClean="0"/>
            <a:t>Demands</a:t>
          </a:r>
          <a:endParaRPr lang="en-US" dirty="0"/>
        </a:p>
      </dgm:t>
    </dgm:pt>
    <dgm:pt modelId="{A2B52590-DE12-4D48-B521-5680BAFDCC79}" type="parTrans" cxnId="{593FDE5E-6BBC-4908-8D11-F3FFDB1B4486}">
      <dgm:prSet/>
      <dgm:spPr/>
      <dgm:t>
        <a:bodyPr/>
        <a:lstStyle/>
        <a:p>
          <a:endParaRPr lang="en-US"/>
        </a:p>
      </dgm:t>
    </dgm:pt>
    <dgm:pt modelId="{584D5765-49A1-4DA5-BD4D-521AD60AA4F2}" type="sibTrans" cxnId="{593FDE5E-6BBC-4908-8D11-F3FFDB1B4486}">
      <dgm:prSet/>
      <dgm:spPr/>
      <dgm:t>
        <a:bodyPr/>
        <a:lstStyle/>
        <a:p>
          <a:endParaRPr lang="en-US"/>
        </a:p>
      </dgm:t>
    </dgm:pt>
    <dgm:pt modelId="{A0675FF7-EC9E-4F26-8DF8-F76D7BFDB4B9}">
      <dgm:prSet/>
      <dgm:spPr/>
      <dgm:t>
        <a:bodyPr/>
        <a:lstStyle/>
        <a:p>
          <a:pPr rtl="0"/>
          <a:r>
            <a:rPr lang="en-US" b="1" dirty="0" smtClean="0"/>
            <a:t>Form that needs take as they are shaped by culture and individual personality</a:t>
          </a:r>
          <a:endParaRPr lang="en-US" dirty="0"/>
        </a:p>
      </dgm:t>
    </dgm:pt>
    <dgm:pt modelId="{67A8B66B-8870-44A3-8073-148CCA5FFA46}" type="parTrans" cxnId="{AE8F23D7-BA82-488D-A9A8-678990B641F0}">
      <dgm:prSet/>
      <dgm:spPr/>
      <dgm:t>
        <a:bodyPr/>
        <a:lstStyle/>
        <a:p>
          <a:endParaRPr lang="en-US"/>
        </a:p>
      </dgm:t>
    </dgm:pt>
    <dgm:pt modelId="{B30CB3F7-5946-44EE-A816-5B22AEC501F2}" type="sibTrans" cxnId="{AE8F23D7-BA82-488D-A9A8-678990B641F0}">
      <dgm:prSet/>
      <dgm:spPr/>
      <dgm:t>
        <a:bodyPr/>
        <a:lstStyle/>
        <a:p>
          <a:endParaRPr lang="en-US"/>
        </a:p>
      </dgm:t>
    </dgm:pt>
    <dgm:pt modelId="{C6009EE9-AB2A-4499-B2CD-18E5BA520B98}">
      <dgm:prSet/>
      <dgm:spPr/>
      <dgm:t>
        <a:bodyPr/>
        <a:lstStyle/>
        <a:p>
          <a:pPr rtl="0"/>
          <a:r>
            <a:rPr lang="en-US" b="1" dirty="0" smtClean="0"/>
            <a:t>Wants backed by buying power</a:t>
          </a:r>
          <a:endParaRPr lang="en-US" dirty="0"/>
        </a:p>
      </dgm:t>
    </dgm:pt>
    <dgm:pt modelId="{3FFECB1B-F3BE-4449-AA51-F4B27E792697}" type="parTrans" cxnId="{6C4AB44F-7F90-4984-A8D4-62CEC1D4CA41}">
      <dgm:prSet/>
      <dgm:spPr/>
      <dgm:t>
        <a:bodyPr/>
        <a:lstStyle/>
        <a:p>
          <a:endParaRPr lang="en-US"/>
        </a:p>
      </dgm:t>
    </dgm:pt>
    <dgm:pt modelId="{E85B8EAB-2C9D-4D88-B9F1-E29CB3A3D596}" type="sibTrans" cxnId="{6C4AB44F-7F90-4984-A8D4-62CEC1D4CA41}">
      <dgm:prSet/>
      <dgm:spPr/>
      <dgm:t>
        <a:bodyPr/>
        <a:lstStyle/>
        <a:p>
          <a:endParaRPr lang="en-US"/>
        </a:p>
      </dgm:t>
    </dgm:pt>
    <dgm:pt modelId="{B3C971D0-D93E-4D2B-A5BC-39E89DECB1EF}">
      <dgm:prSet/>
      <dgm:spPr/>
      <dgm:t>
        <a:bodyPr/>
        <a:lstStyle/>
        <a:p>
          <a:pPr rtl="0"/>
          <a:r>
            <a:rPr lang="en-US" b="1" dirty="0" smtClean="0"/>
            <a:t>States of deprivation</a:t>
          </a:r>
          <a:endParaRPr lang="en-US" dirty="0"/>
        </a:p>
      </dgm:t>
    </dgm:pt>
    <dgm:pt modelId="{23C3F2E6-8FD3-450F-9FFB-C3F80CB00B67}" type="parTrans" cxnId="{23903871-FF84-44DD-8704-9DDDDC17C4C8}">
      <dgm:prSet/>
      <dgm:spPr/>
      <dgm:t>
        <a:bodyPr/>
        <a:lstStyle/>
        <a:p>
          <a:endParaRPr lang="en-US"/>
        </a:p>
      </dgm:t>
    </dgm:pt>
    <dgm:pt modelId="{AE56EFD6-0DA2-4427-86AC-FEE026F51013}" type="sibTrans" cxnId="{23903871-FF84-44DD-8704-9DDDDC17C4C8}">
      <dgm:prSet/>
      <dgm:spPr/>
      <dgm:t>
        <a:bodyPr/>
        <a:lstStyle/>
        <a:p>
          <a:endParaRPr lang="en-US"/>
        </a:p>
      </dgm:t>
    </dgm:pt>
    <dgm:pt modelId="{6F70DDE4-DB16-4B46-96AE-4CECB3BA169A}" type="pres">
      <dgm:prSet presAssocID="{4EBA98F0-66C1-4156-B47E-BB4564178630}" presName="Name0" presStyleCnt="0">
        <dgm:presLayoutVars>
          <dgm:dir/>
          <dgm:animLvl val="lvl"/>
          <dgm:resizeHandles val="exact"/>
        </dgm:presLayoutVars>
      </dgm:prSet>
      <dgm:spPr/>
      <dgm:t>
        <a:bodyPr/>
        <a:lstStyle/>
        <a:p>
          <a:endParaRPr lang="en-US"/>
        </a:p>
      </dgm:t>
    </dgm:pt>
    <dgm:pt modelId="{1423E3AB-E298-448C-88FD-F6C3CB39991F}" type="pres">
      <dgm:prSet presAssocID="{99CD5F30-3D72-4D20-9F49-16B076A3CB59}" presName="linNode" presStyleCnt="0"/>
      <dgm:spPr/>
    </dgm:pt>
    <dgm:pt modelId="{86C655B7-0D6E-41A8-A3C1-45DE1F42479B}" type="pres">
      <dgm:prSet presAssocID="{99CD5F30-3D72-4D20-9F49-16B076A3CB59}" presName="parentText" presStyleLbl="node1" presStyleIdx="0" presStyleCnt="3">
        <dgm:presLayoutVars>
          <dgm:chMax val="1"/>
          <dgm:bulletEnabled val="1"/>
        </dgm:presLayoutVars>
      </dgm:prSet>
      <dgm:spPr/>
      <dgm:t>
        <a:bodyPr/>
        <a:lstStyle/>
        <a:p>
          <a:endParaRPr lang="en-US"/>
        </a:p>
      </dgm:t>
    </dgm:pt>
    <dgm:pt modelId="{B4BF974C-C370-4A1A-A512-EE9FED9EB687}" type="pres">
      <dgm:prSet presAssocID="{99CD5F30-3D72-4D20-9F49-16B076A3CB59}" presName="descendantText" presStyleLbl="alignAccFollowNode1" presStyleIdx="0" presStyleCnt="3">
        <dgm:presLayoutVars>
          <dgm:bulletEnabled val="1"/>
        </dgm:presLayoutVars>
      </dgm:prSet>
      <dgm:spPr/>
      <dgm:t>
        <a:bodyPr/>
        <a:lstStyle/>
        <a:p>
          <a:endParaRPr lang="en-US"/>
        </a:p>
      </dgm:t>
    </dgm:pt>
    <dgm:pt modelId="{D628356D-0510-44B3-844A-18EA73ED1E2C}" type="pres">
      <dgm:prSet presAssocID="{CF489775-8A91-44DB-A892-9C94F58E5C50}" presName="sp" presStyleCnt="0"/>
      <dgm:spPr/>
    </dgm:pt>
    <dgm:pt modelId="{9238A57B-54D3-48AC-86C4-5B4E8B451E26}" type="pres">
      <dgm:prSet presAssocID="{78FE3310-C57A-4E68-B7AF-50135B3E53D8}" presName="linNode" presStyleCnt="0"/>
      <dgm:spPr/>
    </dgm:pt>
    <dgm:pt modelId="{BAACF0C3-5BF4-4524-AF7D-15C61ECBB362}" type="pres">
      <dgm:prSet presAssocID="{78FE3310-C57A-4E68-B7AF-50135B3E53D8}" presName="parentText" presStyleLbl="node1" presStyleIdx="1" presStyleCnt="3">
        <dgm:presLayoutVars>
          <dgm:chMax val="1"/>
          <dgm:bulletEnabled val="1"/>
        </dgm:presLayoutVars>
      </dgm:prSet>
      <dgm:spPr/>
      <dgm:t>
        <a:bodyPr/>
        <a:lstStyle/>
        <a:p>
          <a:endParaRPr lang="en-US"/>
        </a:p>
      </dgm:t>
    </dgm:pt>
    <dgm:pt modelId="{BD579E72-7D26-4388-A97F-F030469FBD2F}" type="pres">
      <dgm:prSet presAssocID="{78FE3310-C57A-4E68-B7AF-50135B3E53D8}" presName="descendantText" presStyleLbl="alignAccFollowNode1" presStyleIdx="1" presStyleCnt="3">
        <dgm:presLayoutVars>
          <dgm:bulletEnabled val="1"/>
        </dgm:presLayoutVars>
      </dgm:prSet>
      <dgm:spPr/>
      <dgm:t>
        <a:bodyPr/>
        <a:lstStyle/>
        <a:p>
          <a:endParaRPr lang="en-US"/>
        </a:p>
      </dgm:t>
    </dgm:pt>
    <dgm:pt modelId="{5932D818-E283-47BB-8D06-44E2F6EDCA65}" type="pres">
      <dgm:prSet presAssocID="{9F4428F1-8CA9-48DE-9E78-A2E07B6074C7}" presName="sp" presStyleCnt="0"/>
      <dgm:spPr/>
    </dgm:pt>
    <dgm:pt modelId="{FA55BDA1-6D46-4238-95A8-59FEDE9903E1}" type="pres">
      <dgm:prSet presAssocID="{AF15EFE8-0835-4D53-893D-4EFAB1F8D267}" presName="linNode" presStyleCnt="0"/>
      <dgm:spPr/>
    </dgm:pt>
    <dgm:pt modelId="{52E0038A-58FE-4BF8-9CFB-12828007B89A}" type="pres">
      <dgm:prSet presAssocID="{AF15EFE8-0835-4D53-893D-4EFAB1F8D267}" presName="parentText" presStyleLbl="node1" presStyleIdx="2" presStyleCnt="3">
        <dgm:presLayoutVars>
          <dgm:chMax val="1"/>
          <dgm:bulletEnabled val="1"/>
        </dgm:presLayoutVars>
      </dgm:prSet>
      <dgm:spPr/>
      <dgm:t>
        <a:bodyPr/>
        <a:lstStyle/>
        <a:p>
          <a:endParaRPr lang="en-US"/>
        </a:p>
      </dgm:t>
    </dgm:pt>
    <dgm:pt modelId="{93747C45-8C78-45F6-86F9-3CA6AA7600EA}" type="pres">
      <dgm:prSet presAssocID="{AF15EFE8-0835-4D53-893D-4EFAB1F8D267}" presName="descendantText" presStyleLbl="alignAccFollowNode1" presStyleIdx="2" presStyleCnt="3">
        <dgm:presLayoutVars>
          <dgm:bulletEnabled val="1"/>
        </dgm:presLayoutVars>
      </dgm:prSet>
      <dgm:spPr/>
      <dgm:t>
        <a:bodyPr/>
        <a:lstStyle/>
        <a:p>
          <a:endParaRPr lang="en-US"/>
        </a:p>
      </dgm:t>
    </dgm:pt>
  </dgm:ptLst>
  <dgm:cxnLst>
    <dgm:cxn modelId="{2E210A08-4B6A-A944-9CBF-9A4632694113}" type="presOf" srcId="{C6009EE9-AB2A-4499-B2CD-18E5BA520B98}" destId="{93747C45-8C78-45F6-86F9-3CA6AA7600EA}" srcOrd="0" destOrd="0" presId="urn:microsoft.com/office/officeart/2005/8/layout/vList5"/>
    <dgm:cxn modelId="{47BCE92B-DF80-433F-8968-6E44CA5990F2}" srcId="{B3C971D0-D93E-4D2B-A5BC-39E89DECB1EF}" destId="{EF74BC82-6A08-4525-9C47-2A8FBB8DEA38}" srcOrd="1" destOrd="0" parTransId="{324FE5F1-951E-4A3A-9BA4-08C94277B736}" sibTransId="{931A1B9E-E83A-473F-AE15-66F62E0F4740}"/>
    <dgm:cxn modelId="{54603CE5-8F0D-4376-A593-0BFB43A4B7A3}" srcId="{B3C971D0-D93E-4D2B-A5BC-39E89DECB1EF}" destId="{94B30C34-37C5-4616-B835-D26784176F9D}" srcOrd="2" destOrd="0" parTransId="{061B8D9F-2BCA-4135-A919-40566ECABAE9}" sibTransId="{AA6A6B74-2620-4213-8AE5-CB60D695552F}"/>
    <dgm:cxn modelId="{C8925FA2-60C7-FB4B-B6F8-400187E39F8B}" type="presOf" srcId="{4EBA98F0-66C1-4156-B47E-BB4564178630}" destId="{6F70DDE4-DB16-4B46-96AE-4CECB3BA169A}" srcOrd="0" destOrd="0" presId="urn:microsoft.com/office/officeart/2005/8/layout/vList5"/>
    <dgm:cxn modelId="{0C0583DF-76CF-DA44-8016-C062E8C01F1C}" type="presOf" srcId="{AF15EFE8-0835-4D53-893D-4EFAB1F8D267}" destId="{52E0038A-58FE-4BF8-9CFB-12828007B89A}" srcOrd="0" destOrd="0" presId="urn:microsoft.com/office/officeart/2005/8/layout/vList5"/>
    <dgm:cxn modelId="{23903871-FF84-44DD-8704-9DDDDC17C4C8}" srcId="{99CD5F30-3D72-4D20-9F49-16B076A3CB59}" destId="{B3C971D0-D93E-4D2B-A5BC-39E89DECB1EF}" srcOrd="0" destOrd="0" parTransId="{23C3F2E6-8FD3-450F-9FFB-C3F80CB00B67}" sibTransId="{AE56EFD6-0DA2-4427-86AC-FEE026F51013}"/>
    <dgm:cxn modelId="{9954B2DB-F89E-424C-A193-66F82D90A11C}" type="presOf" srcId="{94B30C34-37C5-4616-B835-D26784176F9D}" destId="{B4BF974C-C370-4A1A-A512-EE9FED9EB687}" srcOrd="0" destOrd="3" presId="urn:microsoft.com/office/officeart/2005/8/layout/vList5"/>
    <dgm:cxn modelId="{F3123A8F-A598-1746-A222-F35988204B09}" type="presOf" srcId="{A0675FF7-EC9E-4F26-8DF8-F76D7BFDB4B9}" destId="{BD579E72-7D26-4388-A97F-F030469FBD2F}" srcOrd="0" destOrd="0" presId="urn:microsoft.com/office/officeart/2005/8/layout/vList5"/>
    <dgm:cxn modelId="{A8F5F25D-ECBD-DF42-8AE5-D6BF80F38BC0}" type="presOf" srcId="{B3C971D0-D93E-4D2B-A5BC-39E89DECB1EF}" destId="{B4BF974C-C370-4A1A-A512-EE9FED9EB687}" srcOrd="0" destOrd="0" presId="urn:microsoft.com/office/officeart/2005/8/layout/vList5"/>
    <dgm:cxn modelId="{AE8F23D7-BA82-488D-A9A8-678990B641F0}" srcId="{78FE3310-C57A-4E68-B7AF-50135B3E53D8}" destId="{A0675FF7-EC9E-4F26-8DF8-F76D7BFDB4B9}" srcOrd="0" destOrd="0" parTransId="{67A8B66B-8870-44A3-8073-148CCA5FFA46}" sibTransId="{B30CB3F7-5946-44EE-A816-5B22AEC501F2}"/>
    <dgm:cxn modelId="{6C4AB44F-7F90-4984-A8D4-62CEC1D4CA41}" srcId="{AF15EFE8-0835-4D53-893D-4EFAB1F8D267}" destId="{C6009EE9-AB2A-4499-B2CD-18E5BA520B98}" srcOrd="0" destOrd="0" parTransId="{3FFECB1B-F3BE-4449-AA51-F4B27E792697}" sibTransId="{E85B8EAB-2C9D-4D88-B9F1-E29CB3A3D596}"/>
    <dgm:cxn modelId="{5701F7D0-6190-458E-824A-CAF8D1EF164F}" srcId="{4EBA98F0-66C1-4156-B47E-BB4564178630}" destId="{78FE3310-C57A-4E68-B7AF-50135B3E53D8}" srcOrd="1" destOrd="0" parTransId="{CB0669B9-2E20-4271-8AC8-3DCB85EB8272}" sibTransId="{9F4428F1-8CA9-48DE-9E78-A2E07B6074C7}"/>
    <dgm:cxn modelId="{426A7CD5-0D1F-8F48-ACA3-C8BA28759975}" type="presOf" srcId="{E52B7C57-7A30-4797-BDB0-27D4BF63BE9D}" destId="{B4BF974C-C370-4A1A-A512-EE9FED9EB687}" srcOrd="0" destOrd="1" presId="urn:microsoft.com/office/officeart/2005/8/layout/vList5"/>
    <dgm:cxn modelId="{593FDE5E-6BBC-4908-8D11-F3FFDB1B4486}" srcId="{4EBA98F0-66C1-4156-B47E-BB4564178630}" destId="{AF15EFE8-0835-4D53-893D-4EFAB1F8D267}" srcOrd="2" destOrd="0" parTransId="{A2B52590-DE12-4D48-B521-5680BAFDCC79}" sibTransId="{584D5765-49A1-4DA5-BD4D-521AD60AA4F2}"/>
    <dgm:cxn modelId="{AC0E153B-0616-E643-A40E-675D01A77426}" type="presOf" srcId="{99CD5F30-3D72-4D20-9F49-16B076A3CB59}" destId="{86C655B7-0D6E-41A8-A3C1-45DE1F42479B}" srcOrd="0" destOrd="0" presId="urn:microsoft.com/office/officeart/2005/8/layout/vList5"/>
    <dgm:cxn modelId="{CC8102D2-08D3-4796-A4E9-5BF1209BD19B}" srcId="{B3C971D0-D93E-4D2B-A5BC-39E89DECB1EF}" destId="{E52B7C57-7A30-4797-BDB0-27D4BF63BE9D}" srcOrd="0" destOrd="0" parTransId="{1A497329-44B9-4858-8A94-8BF0C6794DEE}" sibTransId="{84DA3CEF-FC7D-4B2E-A249-FCF22FAD71C6}"/>
    <dgm:cxn modelId="{883BB547-EAB4-0E41-96B6-E38E5150C43F}" type="presOf" srcId="{EF74BC82-6A08-4525-9C47-2A8FBB8DEA38}" destId="{B4BF974C-C370-4A1A-A512-EE9FED9EB687}" srcOrd="0" destOrd="2" presId="urn:microsoft.com/office/officeart/2005/8/layout/vList5"/>
    <dgm:cxn modelId="{A2F5F419-0C74-5D44-868E-39D9E1ED7A67}" type="presOf" srcId="{78FE3310-C57A-4E68-B7AF-50135B3E53D8}" destId="{BAACF0C3-5BF4-4524-AF7D-15C61ECBB362}" srcOrd="0" destOrd="0" presId="urn:microsoft.com/office/officeart/2005/8/layout/vList5"/>
    <dgm:cxn modelId="{E56C1436-93FD-4884-B7B1-E8D2B3D5F235}" srcId="{4EBA98F0-66C1-4156-B47E-BB4564178630}" destId="{99CD5F30-3D72-4D20-9F49-16B076A3CB59}" srcOrd="0" destOrd="0" parTransId="{D030CF8B-E9C7-4FCE-A769-3A0DC9C70BBA}" sibTransId="{CF489775-8A91-44DB-A892-9C94F58E5C50}"/>
    <dgm:cxn modelId="{E94E5619-95C6-824C-AC7F-6D01E75E1C86}" type="presParOf" srcId="{6F70DDE4-DB16-4B46-96AE-4CECB3BA169A}" destId="{1423E3AB-E298-448C-88FD-F6C3CB39991F}" srcOrd="0" destOrd="0" presId="urn:microsoft.com/office/officeart/2005/8/layout/vList5"/>
    <dgm:cxn modelId="{0C7E710F-8165-C945-9F9D-28421147E9A6}" type="presParOf" srcId="{1423E3AB-E298-448C-88FD-F6C3CB39991F}" destId="{86C655B7-0D6E-41A8-A3C1-45DE1F42479B}" srcOrd="0" destOrd="0" presId="urn:microsoft.com/office/officeart/2005/8/layout/vList5"/>
    <dgm:cxn modelId="{281AFC5A-6BB8-0E44-9493-9D237238AA52}" type="presParOf" srcId="{1423E3AB-E298-448C-88FD-F6C3CB39991F}" destId="{B4BF974C-C370-4A1A-A512-EE9FED9EB687}" srcOrd="1" destOrd="0" presId="urn:microsoft.com/office/officeart/2005/8/layout/vList5"/>
    <dgm:cxn modelId="{D06A6ACF-423E-CF42-A375-55D7DCA693FE}" type="presParOf" srcId="{6F70DDE4-DB16-4B46-96AE-4CECB3BA169A}" destId="{D628356D-0510-44B3-844A-18EA73ED1E2C}" srcOrd="1" destOrd="0" presId="urn:microsoft.com/office/officeart/2005/8/layout/vList5"/>
    <dgm:cxn modelId="{83A74763-2F11-2143-8099-5EBD9902A663}" type="presParOf" srcId="{6F70DDE4-DB16-4B46-96AE-4CECB3BA169A}" destId="{9238A57B-54D3-48AC-86C4-5B4E8B451E26}" srcOrd="2" destOrd="0" presId="urn:microsoft.com/office/officeart/2005/8/layout/vList5"/>
    <dgm:cxn modelId="{3D3F75EA-C778-E140-B77D-0C657B1D0481}" type="presParOf" srcId="{9238A57B-54D3-48AC-86C4-5B4E8B451E26}" destId="{BAACF0C3-5BF4-4524-AF7D-15C61ECBB362}" srcOrd="0" destOrd="0" presId="urn:microsoft.com/office/officeart/2005/8/layout/vList5"/>
    <dgm:cxn modelId="{BCAF5CD7-BAD0-BA43-816F-6E28BB349FB3}" type="presParOf" srcId="{9238A57B-54D3-48AC-86C4-5B4E8B451E26}" destId="{BD579E72-7D26-4388-A97F-F030469FBD2F}" srcOrd="1" destOrd="0" presId="urn:microsoft.com/office/officeart/2005/8/layout/vList5"/>
    <dgm:cxn modelId="{503D96A7-4DEE-0441-ADEE-6C07A260602D}" type="presParOf" srcId="{6F70DDE4-DB16-4B46-96AE-4CECB3BA169A}" destId="{5932D818-E283-47BB-8D06-44E2F6EDCA65}" srcOrd="3" destOrd="0" presId="urn:microsoft.com/office/officeart/2005/8/layout/vList5"/>
    <dgm:cxn modelId="{AE64942C-CEC3-5849-AAD6-FB711D06DD93}" type="presParOf" srcId="{6F70DDE4-DB16-4B46-96AE-4CECB3BA169A}" destId="{FA55BDA1-6D46-4238-95A8-59FEDE9903E1}" srcOrd="4" destOrd="0" presId="urn:microsoft.com/office/officeart/2005/8/layout/vList5"/>
    <dgm:cxn modelId="{C1039633-4C70-CF49-A780-742C0A32A9A2}" type="presParOf" srcId="{FA55BDA1-6D46-4238-95A8-59FEDE9903E1}" destId="{52E0038A-58FE-4BF8-9CFB-12828007B89A}" srcOrd="0" destOrd="0" presId="urn:microsoft.com/office/officeart/2005/8/layout/vList5"/>
    <dgm:cxn modelId="{1B2A9CD4-3DFE-DB4A-BF26-5FA28EF9DA72}" type="presParOf" srcId="{FA55BDA1-6D46-4238-95A8-59FEDE9903E1}" destId="{93747C45-8C78-45F6-86F9-3CA6AA7600EA}"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870CE9-1587-4104-BC77-2994204684AD}" type="doc">
      <dgm:prSet loTypeId="urn:microsoft.com/office/officeart/2005/8/layout/arrow3" loCatId="relationship" qsTypeId="urn:microsoft.com/office/officeart/2005/8/quickstyle/simple1" qsCatId="simple" csTypeId="urn:microsoft.com/office/officeart/2005/8/colors/colorful1" csCatId="colorful" phldr="1"/>
      <dgm:spPr/>
      <dgm:t>
        <a:bodyPr/>
        <a:lstStyle/>
        <a:p>
          <a:endParaRPr lang="en-US"/>
        </a:p>
      </dgm:t>
    </dgm:pt>
    <dgm:pt modelId="{D71851FA-5E73-4233-8B02-FBED0CE3830B}">
      <dgm:prSet custT="1"/>
      <dgm:spPr/>
      <dgm:t>
        <a:bodyPr/>
        <a:lstStyle/>
        <a:p>
          <a:pPr rtl="0"/>
          <a:r>
            <a:rPr lang="en-US" sz="2800" b="1" dirty="0" smtClean="0"/>
            <a:t>Customers</a:t>
          </a:r>
          <a:endParaRPr lang="en-US" sz="2800" b="1" dirty="0"/>
        </a:p>
      </dgm:t>
    </dgm:pt>
    <dgm:pt modelId="{F2C3327B-7550-46D0-8816-E3626FF04DD0}" type="parTrans" cxnId="{1A8EE17A-E049-4CC6-9021-572BEAB0457C}">
      <dgm:prSet/>
      <dgm:spPr/>
      <dgm:t>
        <a:bodyPr/>
        <a:lstStyle/>
        <a:p>
          <a:endParaRPr lang="en-US"/>
        </a:p>
      </dgm:t>
    </dgm:pt>
    <dgm:pt modelId="{060B3826-533C-4942-91B3-1578451D96BD}" type="sibTrans" cxnId="{1A8EE17A-E049-4CC6-9021-572BEAB0457C}">
      <dgm:prSet/>
      <dgm:spPr/>
      <dgm:t>
        <a:bodyPr/>
        <a:lstStyle/>
        <a:p>
          <a:endParaRPr lang="en-US"/>
        </a:p>
      </dgm:t>
    </dgm:pt>
    <dgm:pt modelId="{A706F3C3-1B66-487D-B47F-BC7B0C067C5E}">
      <dgm:prSet custT="1"/>
      <dgm:spPr/>
      <dgm:t>
        <a:bodyPr/>
        <a:lstStyle/>
        <a:p>
          <a:pPr rtl="0"/>
          <a:r>
            <a:rPr lang="en-US" sz="2000" b="1" dirty="0" smtClean="0"/>
            <a:t>Value and satisfaction</a:t>
          </a:r>
          <a:endParaRPr lang="en-US" sz="2000" dirty="0"/>
        </a:p>
      </dgm:t>
    </dgm:pt>
    <dgm:pt modelId="{A1195D3C-4EBD-4657-9553-CC1469E146CE}" type="parTrans" cxnId="{E0716FA0-1739-4B3D-BE46-C92E91BEB19D}">
      <dgm:prSet/>
      <dgm:spPr/>
      <dgm:t>
        <a:bodyPr/>
        <a:lstStyle/>
        <a:p>
          <a:endParaRPr lang="en-US"/>
        </a:p>
      </dgm:t>
    </dgm:pt>
    <dgm:pt modelId="{6986923C-EAFB-434B-9802-F7ED8902BF13}" type="sibTrans" cxnId="{E0716FA0-1739-4B3D-BE46-C92E91BEB19D}">
      <dgm:prSet/>
      <dgm:spPr/>
      <dgm:t>
        <a:bodyPr/>
        <a:lstStyle/>
        <a:p>
          <a:endParaRPr lang="en-US"/>
        </a:p>
      </dgm:t>
    </dgm:pt>
    <dgm:pt modelId="{666361FB-8141-4589-A87F-C149B4C1E771}">
      <dgm:prSet custT="1"/>
      <dgm:spPr/>
      <dgm:t>
        <a:bodyPr/>
        <a:lstStyle/>
        <a:p>
          <a:pPr rtl="0"/>
          <a:r>
            <a:rPr lang="en-US" sz="2800" b="1" dirty="0" smtClean="0"/>
            <a:t>Marketers</a:t>
          </a:r>
          <a:endParaRPr lang="en-US" sz="2800" dirty="0"/>
        </a:p>
      </dgm:t>
    </dgm:pt>
    <dgm:pt modelId="{9B7B170C-7E78-4E43-941B-E80B549401A7}" type="parTrans" cxnId="{1C13C92E-E84B-4320-B4D0-67395A4C4E13}">
      <dgm:prSet/>
      <dgm:spPr/>
      <dgm:t>
        <a:bodyPr/>
        <a:lstStyle/>
        <a:p>
          <a:endParaRPr lang="en-US"/>
        </a:p>
      </dgm:t>
    </dgm:pt>
    <dgm:pt modelId="{AA5C200A-8732-4CDE-B1ED-1D3E4D2F1998}" type="sibTrans" cxnId="{1C13C92E-E84B-4320-B4D0-67395A4C4E13}">
      <dgm:prSet/>
      <dgm:spPr/>
      <dgm:t>
        <a:bodyPr/>
        <a:lstStyle/>
        <a:p>
          <a:endParaRPr lang="en-US"/>
        </a:p>
      </dgm:t>
    </dgm:pt>
    <dgm:pt modelId="{10914996-4C37-4373-8D39-6E78F9541289}">
      <dgm:prSet custT="1"/>
      <dgm:spPr/>
      <dgm:t>
        <a:bodyPr/>
        <a:lstStyle/>
        <a:p>
          <a:pPr rtl="0"/>
          <a:r>
            <a:rPr lang="en-US" sz="2000" b="1" dirty="0" smtClean="0"/>
            <a:t>Set the right level of expectations</a:t>
          </a:r>
          <a:endParaRPr lang="en-US" sz="2000" dirty="0"/>
        </a:p>
      </dgm:t>
    </dgm:pt>
    <dgm:pt modelId="{E74F6E95-3DF1-4547-9F48-F69CCE9F815C}" type="parTrans" cxnId="{5EFEB894-83BF-42B3-9A85-64997A32FCC0}">
      <dgm:prSet/>
      <dgm:spPr/>
      <dgm:t>
        <a:bodyPr/>
        <a:lstStyle/>
        <a:p>
          <a:endParaRPr lang="en-US"/>
        </a:p>
      </dgm:t>
    </dgm:pt>
    <dgm:pt modelId="{D764E80F-2EC3-4005-9C91-6BF1A37E70E0}" type="sibTrans" cxnId="{5EFEB894-83BF-42B3-9A85-64997A32FCC0}">
      <dgm:prSet/>
      <dgm:spPr/>
      <dgm:t>
        <a:bodyPr/>
        <a:lstStyle/>
        <a:p>
          <a:endParaRPr lang="en-US"/>
        </a:p>
      </dgm:t>
    </dgm:pt>
    <dgm:pt modelId="{EA33BABB-A579-4CE5-AD4B-00CF070FF600}">
      <dgm:prSet custT="1"/>
      <dgm:spPr/>
      <dgm:t>
        <a:bodyPr/>
        <a:lstStyle/>
        <a:p>
          <a:pPr rtl="0"/>
          <a:r>
            <a:rPr lang="en-US" sz="2000" b="1" dirty="0" smtClean="0"/>
            <a:t>Not too high or low</a:t>
          </a:r>
          <a:endParaRPr lang="en-US" sz="2000" dirty="0"/>
        </a:p>
      </dgm:t>
    </dgm:pt>
    <dgm:pt modelId="{F8F0CDA4-3DBB-427A-9CFA-01093CBB59B1}" type="parTrans" cxnId="{A5285679-12B8-4613-AD41-1B0C65E2644F}">
      <dgm:prSet/>
      <dgm:spPr/>
      <dgm:t>
        <a:bodyPr/>
        <a:lstStyle/>
        <a:p>
          <a:endParaRPr lang="en-US"/>
        </a:p>
      </dgm:t>
    </dgm:pt>
    <dgm:pt modelId="{66A3FB7C-2D31-4A79-913E-9AE965AEA751}" type="sibTrans" cxnId="{A5285679-12B8-4613-AD41-1B0C65E2644F}">
      <dgm:prSet/>
      <dgm:spPr/>
      <dgm:t>
        <a:bodyPr/>
        <a:lstStyle/>
        <a:p>
          <a:endParaRPr lang="en-US"/>
        </a:p>
      </dgm:t>
    </dgm:pt>
    <dgm:pt modelId="{AA7E69D8-6671-4B88-ADA2-A78D59717A8A}" type="pres">
      <dgm:prSet presAssocID="{60870CE9-1587-4104-BC77-2994204684AD}" presName="compositeShape" presStyleCnt="0">
        <dgm:presLayoutVars>
          <dgm:chMax val="2"/>
          <dgm:dir/>
          <dgm:resizeHandles val="exact"/>
        </dgm:presLayoutVars>
      </dgm:prSet>
      <dgm:spPr/>
      <dgm:t>
        <a:bodyPr/>
        <a:lstStyle/>
        <a:p>
          <a:endParaRPr lang="en-US"/>
        </a:p>
      </dgm:t>
    </dgm:pt>
    <dgm:pt modelId="{BC0AA655-5C7D-4EA5-B539-3F6B1A781631}" type="pres">
      <dgm:prSet presAssocID="{60870CE9-1587-4104-BC77-2994204684AD}" presName="divider" presStyleLbl="fgShp" presStyleIdx="0" presStyleCnt="1"/>
      <dgm:spPr/>
    </dgm:pt>
    <dgm:pt modelId="{781F452B-FF6D-4A1D-BBB6-60E072AB62A5}" type="pres">
      <dgm:prSet presAssocID="{D71851FA-5E73-4233-8B02-FBED0CE3830B}" presName="downArrow" presStyleLbl="node1" presStyleIdx="0" presStyleCnt="2"/>
      <dgm:spPr/>
    </dgm:pt>
    <dgm:pt modelId="{C8BA8B4C-973C-4D9B-AF8A-32671779C14C}" type="pres">
      <dgm:prSet presAssocID="{D71851FA-5E73-4233-8B02-FBED0CE3830B}" presName="downArrowText" presStyleLbl="revTx" presStyleIdx="0" presStyleCnt="2">
        <dgm:presLayoutVars>
          <dgm:bulletEnabled val="1"/>
        </dgm:presLayoutVars>
      </dgm:prSet>
      <dgm:spPr/>
      <dgm:t>
        <a:bodyPr/>
        <a:lstStyle/>
        <a:p>
          <a:endParaRPr lang="en-US"/>
        </a:p>
      </dgm:t>
    </dgm:pt>
    <dgm:pt modelId="{131372CA-366C-4BDE-98F4-C7D5595D5219}" type="pres">
      <dgm:prSet presAssocID="{666361FB-8141-4589-A87F-C149B4C1E771}" presName="upArrow" presStyleLbl="node1" presStyleIdx="1" presStyleCnt="2"/>
      <dgm:spPr/>
    </dgm:pt>
    <dgm:pt modelId="{3AF6F742-8268-4B7D-A818-D0F7FD4FFF67}" type="pres">
      <dgm:prSet presAssocID="{666361FB-8141-4589-A87F-C149B4C1E771}" presName="upArrowText" presStyleLbl="revTx" presStyleIdx="1" presStyleCnt="2" custScaleX="143260">
        <dgm:presLayoutVars>
          <dgm:bulletEnabled val="1"/>
        </dgm:presLayoutVars>
      </dgm:prSet>
      <dgm:spPr/>
      <dgm:t>
        <a:bodyPr/>
        <a:lstStyle/>
        <a:p>
          <a:endParaRPr lang="en-US"/>
        </a:p>
      </dgm:t>
    </dgm:pt>
  </dgm:ptLst>
  <dgm:cxnLst>
    <dgm:cxn modelId="{5EFEB894-83BF-42B3-9A85-64997A32FCC0}" srcId="{666361FB-8141-4589-A87F-C149B4C1E771}" destId="{10914996-4C37-4373-8D39-6E78F9541289}" srcOrd="0" destOrd="0" parTransId="{E74F6E95-3DF1-4547-9F48-F69CCE9F815C}" sibTransId="{D764E80F-2EC3-4005-9C91-6BF1A37E70E0}"/>
    <dgm:cxn modelId="{A023AC21-5F51-9242-8E4D-271A8F5537E8}" type="presOf" srcId="{EA33BABB-A579-4CE5-AD4B-00CF070FF600}" destId="{3AF6F742-8268-4B7D-A818-D0F7FD4FFF67}" srcOrd="0" destOrd="2" presId="urn:microsoft.com/office/officeart/2005/8/layout/arrow3"/>
    <dgm:cxn modelId="{6412A3C9-90E7-0649-B1A6-3885BA7E9D5B}" type="presOf" srcId="{10914996-4C37-4373-8D39-6E78F9541289}" destId="{3AF6F742-8268-4B7D-A818-D0F7FD4FFF67}" srcOrd="0" destOrd="1" presId="urn:microsoft.com/office/officeart/2005/8/layout/arrow3"/>
    <dgm:cxn modelId="{1C13C92E-E84B-4320-B4D0-67395A4C4E13}" srcId="{60870CE9-1587-4104-BC77-2994204684AD}" destId="{666361FB-8141-4589-A87F-C149B4C1E771}" srcOrd="1" destOrd="0" parTransId="{9B7B170C-7E78-4E43-941B-E80B549401A7}" sibTransId="{AA5C200A-8732-4CDE-B1ED-1D3E4D2F1998}"/>
    <dgm:cxn modelId="{DF16B736-9FA5-8344-A9DF-1A0A7E246EDF}" type="presOf" srcId="{666361FB-8141-4589-A87F-C149B4C1E771}" destId="{3AF6F742-8268-4B7D-A818-D0F7FD4FFF67}" srcOrd="0" destOrd="0" presId="urn:microsoft.com/office/officeart/2005/8/layout/arrow3"/>
    <dgm:cxn modelId="{E0716FA0-1739-4B3D-BE46-C92E91BEB19D}" srcId="{D71851FA-5E73-4233-8B02-FBED0CE3830B}" destId="{A706F3C3-1B66-487D-B47F-BC7B0C067C5E}" srcOrd="0" destOrd="0" parTransId="{A1195D3C-4EBD-4657-9553-CC1469E146CE}" sibTransId="{6986923C-EAFB-434B-9802-F7ED8902BF13}"/>
    <dgm:cxn modelId="{1A8EE17A-E049-4CC6-9021-572BEAB0457C}" srcId="{60870CE9-1587-4104-BC77-2994204684AD}" destId="{D71851FA-5E73-4233-8B02-FBED0CE3830B}" srcOrd="0" destOrd="0" parTransId="{F2C3327B-7550-46D0-8816-E3626FF04DD0}" sibTransId="{060B3826-533C-4942-91B3-1578451D96BD}"/>
    <dgm:cxn modelId="{B3802B15-B82B-FE42-92D2-2411195303C1}" type="presOf" srcId="{D71851FA-5E73-4233-8B02-FBED0CE3830B}" destId="{C8BA8B4C-973C-4D9B-AF8A-32671779C14C}" srcOrd="0" destOrd="0" presId="urn:microsoft.com/office/officeart/2005/8/layout/arrow3"/>
    <dgm:cxn modelId="{A5285679-12B8-4613-AD41-1B0C65E2644F}" srcId="{666361FB-8141-4589-A87F-C149B4C1E771}" destId="{EA33BABB-A579-4CE5-AD4B-00CF070FF600}" srcOrd="1" destOrd="0" parTransId="{F8F0CDA4-3DBB-427A-9CFA-01093CBB59B1}" sibTransId="{66A3FB7C-2D31-4A79-913E-9AE965AEA751}"/>
    <dgm:cxn modelId="{DDBFFC58-3D75-CA49-8B54-00F6B94C683E}" type="presOf" srcId="{60870CE9-1587-4104-BC77-2994204684AD}" destId="{AA7E69D8-6671-4B88-ADA2-A78D59717A8A}" srcOrd="0" destOrd="0" presId="urn:microsoft.com/office/officeart/2005/8/layout/arrow3"/>
    <dgm:cxn modelId="{58F7D5D4-9AFD-9E4F-9A6F-46473EF5FAA1}" type="presOf" srcId="{A706F3C3-1B66-487D-B47F-BC7B0C067C5E}" destId="{C8BA8B4C-973C-4D9B-AF8A-32671779C14C}" srcOrd="0" destOrd="1" presId="urn:microsoft.com/office/officeart/2005/8/layout/arrow3"/>
    <dgm:cxn modelId="{AF49E0D7-5922-0C4C-8EF8-E58554282ADC}" type="presParOf" srcId="{AA7E69D8-6671-4B88-ADA2-A78D59717A8A}" destId="{BC0AA655-5C7D-4EA5-B539-3F6B1A781631}" srcOrd="0" destOrd="0" presId="urn:microsoft.com/office/officeart/2005/8/layout/arrow3"/>
    <dgm:cxn modelId="{AB8A39E4-8080-664D-86C2-61905C3FAC9A}" type="presParOf" srcId="{AA7E69D8-6671-4B88-ADA2-A78D59717A8A}" destId="{781F452B-FF6D-4A1D-BBB6-60E072AB62A5}" srcOrd="1" destOrd="0" presId="urn:microsoft.com/office/officeart/2005/8/layout/arrow3"/>
    <dgm:cxn modelId="{7FED179E-B470-CC45-A689-122A4998160D}" type="presParOf" srcId="{AA7E69D8-6671-4B88-ADA2-A78D59717A8A}" destId="{C8BA8B4C-973C-4D9B-AF8A-32671779C14C}" srcOrd="2" destOrd="0" presId="urn:microsoft.com/office/officeart/2005/8/layout/arrow3"/>
    <dgm:cxn modelId="{DF682A52-C936-9D4C-875B-9DC4B1D164EC}" type="presParOf" srcId="{AA7E69D8-6671-4B88-ADA2-A78D59717A8A}" destId="{131372CA-366C-4BDE-98F4-C7D5595D5219}" srcOrd="3" destOrd="0" presId="urn:microsoft.com/office/officeart/2005/8/layout/arrow3"/>
    <dgm:cxn modelId="{E2C66950-CC14-5343-A5C9-3D5E18435DF7}" type="presParOf" srcId="{AA7E69D8-6671-4B88-ADA2-A78D59717A8A}" destId="{3AF6F742-8268-4B7D-A818-D0F7FD4FFF67}" srcOrd="4" destOrd="0" presId="urn:microsoft.com/office/officeart/2005/8/layout/arrow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765002-D421-47B8-8569-D47F0B5E130E}" type="doc">
      <dgm:prSet loTypeId="urn:microsoft.com/office/officeart/2005/8/layout/hProcess9" loCatId="process" qsTypeId="urn:microsoft.com/office/officeart/2005/8/quickstyle/simple1" qsCatId="simple" csTypeId="urn:microsoft.com/office/officeart/2005/8/colors/colorful1" csCatId="colorful"/>
      <dgm:spPr/>
      <dgm:t>
        <a:bodyPr/>
        <a:lstStyle/>
        <a:p>
          <a:endParaRPr lang="en-US"/>
        </a:p>
      </dgm:t>
    </dgm:pt>
    <dgm:pt modelId="{5744FDB6-DC72-4A73-805F-1AE7DAB0791D}">
      <dgm:prSet/>
      <dgm:spPr/>
      <dgm:t>
        <a:bodyPr/>
        <a:lstStyle/>
        <a:p>
          <a:pPr rtl="0"/>
          <a:r>
            <a:rPr lang="en-US" b="1" dirty="0" smtClean="0">
              <a:solidFill>
                <a:schemeClr val="tx1"/>
              </a:solidFill>
            </a:rPr>
            <a:t>Production concept</a:t>
          </a:r>
          <a:endParaRPr lang="en-US" dirty="0">
            <a:solidFill>
              <a:schemeClr val="tx1"/>
            </a:solidFill>
          </a:endParaRPr>
        </a:p>
      </dgm:t>
    </dgm:pt>
    <dgm:pt modelId="{326BFDCB-133C-456C-A939-F3DF35BB6F7C}" type="parTrans" cxnId="{23FAB631-3406-4F34-890B-7ADDE2D77C05}">
      <dgm:prSet/>
      <dgm:spPr/>
      <dgm:t>
        <a:bodyPr/>
        <a:lstStyle/>
        <a:p>
          <a:endParaRPr lang="en-US">
            <a:solidFill>
              <a:schemeClr val="tx1"/>
            </a:solidFill>
          </a:endParaRPr>
        </a:p>
      </dgm:t>
    </dgm:pt>
    <dgm:pt modelId="{7E4CD3DA-A1FE-46A8-BBDF-C518D93C3547}" type="sibTrans" cxnId="{23FAB631-3406-4F34-890B-7ADDE2D77C05}">
      <dgm:prSet/>
      <dgm:spPr/>
      <dgm:t>
        <a:bodyPr/>
        <a:lstStyle/>
        <a:p>
          <a:endParaRPr lang="en-US">
            <a:solidFill>
              <a:schemeClr val="tx1"/>
            </a:solidFill>
          </a:endParaRPr>
        </a:p>
      </dgm:t>
    </dgm:pt>
    <dgm:pt modelId="{04417E8C-187A-4D21-A3EE-6697AC475056}">
      <dgm:prSet/>
      <dgm:spPr/>
      <dgm:t>
        <a:bodyPr/>
        <a:lstStyle/>
        <a:p>
          <a:pPr rtl="0"/>
          <a:r>
            <a:rPr lang="en-US" b="1" dirty="0" smtClean="0">
              <a:solidFill>
                <a:schemeClr val="tx1"/>
              </a:solidFill>
            </a:rPr>
            <a:t>Product concept</a:t>
          </a:r>
          <a:endParaRPr lang="en-US" dirty="0">
            <a:solidFill>
              <a:schemeClr val="tx1"/>
            </a:solidFill>
          </a:endParaRPr>
        </a:p>
      </dgm:t>
    </dgm:pt>
    <dgm:pt modelId="{C2582CFF-CB4E-4694-BC12-670EE91446C2}" type="parTrans" cxnId="{596FE1C0-DFD5-4602-AD56-6C992EC1AB52}">
      <dgm:prSet/>
      <dgm:spPr/>
      <dgm:t>
        <a:bodyPr/>
        <a:lstStyle/>
        <a:p>
          <a:endParaRPr lang="en-US">
            <a:solidFill>
              <a:schemeClr val="tx1"/>
            </a:solidFill>
          </a:endParaRPr>
        </a:p>
      </dgm:t>
    </dgm:pt>
    <dgm:pt modelId="{2601D274-BEB9-45AC-B8FC-E5C5F6553655}" type="sibTrans" cxnId="{596FE1C0-DFD5-4602-AD56-6C992EC1AB52}">
      <dgm:prSet/>
      <dgm:spPr/>
      <dgm:t>
        <a:bodyPr/>
        <a:lstStyle/>
        <a:p>
          <a:endParaRPr lang="en-US">
            <a:solidFill>
              <a:schemeClr val="tx1"/>
            </a:solidFill>
          </a:endParaRPr>
        </a:p>
      </dgm:t>
    </dgm:pt>
    <dgm:pt modelId="{441C2C76-1393-4A00-A6CD-4C7852E74026}">
      <dgm:prSet/>
      <dgm:spPr/>
      <dgm:t>
        <a:bodyPr/>
        <a:lstStyle/>
        <a:p>
          <a:pPr rtl="0"/>
          <a:r>
            <a:rPr lang="en-US" b="1" dirty="0" smtClean="0">
              <a:solidFill>
                <a:schemeClr val="tx1"/>
              </a:solidFill>
            </a:rPr>
            <a:t>Selling concept</a:t>
          </a:r>
          <a:endParaRPr lang="en-US" dirty="0">
            <a:solidFill>
              <a:schemeClr val="tx1"/>
            </a:solidFill>
          </a:endParaRPr>
        </a:p>
      </dgm:t>
    </dgm:pt>
    <dgm:pt modelId="{520A0700-AC09-4510-9C9E-1E4C356C2738}" type="parTrans" cxnId="{59CEB439-16A6-47CA-BBCF-83C3E4CA1343}">
      <dgm:prSet/>
      <dgm:spPr/>
      <dgm:t>
        <a:bodyPr/>
        <a:lstStyle/>
        <a:p>
          <a:endParaRPr lang="en-US">
            <a:solidFill>
              <a:schemeClr val="tx1"/>
            </a:solidFill>
          </a:endParaRPr>
        </a:p>
      </dgm:t>
    </dgm:pt>
    <dgm:pt modelId="{90B4E2C7-6A5F-4B18-9411-053D4035E319}" type="sibTrans" cxnId="{59CEB439-16A6-47CA-BBCF-83C3E4CA1343}">
      <dgm:prSet/>
      <dgm:spPr/>
      <dgm:t>
        <a:bodyPr/>
        <a:lstStyle/>
        <a:p>
          <a:endParaRPr lang="en-US">
            <a:solidFill>
              <a:schemeClr val="tx1"/>
            </a:solidFill>
          </a:endParaRPr>
        </a:p>
      </dgm:t>
    </dgm:pt>
    <dgm:pt modelId="{1687046B-DBCE-4174-BF3D-637C454D0381}">
      <dgm:prSet/>
      <dgm:spPr/>
      <dgm:t>
        <a:bodyPr/>
        <a:lstStyle/>
        <a:p>
          <a:pPr rtl="0"/>
          <a:r>
            <a:rPr lang="en-US" b="1" dirty="0" smtClean="0">
              <a:solidFill>
                <a:schemeClr val="tx1"/>
              </a:solidFill>
            </a:rPr>
            <a:t>Marketing concept</a:t>
          </a:r>
          <a:endParaRPr lang="en-US" dirty="0">
            <a:solidFill>
              <a:schemeClr val="tx1"/>
            </a:solidFill>
          </a:endParaRPr>
        </a:p>
      </dgm:t>
    </dgm:pt>
    <dgm:pt modelId="{D2D3444A-BCBB-42D9-9C8C-E9EA300CEB1C}" type="parTrans" cxnId="{41086EF5-41F8-4BE7-AD17-FA7C6047A23D}">
      <dgm:prSet/>
      <dgm:spPr/>
      <dgm:t>
        <a:bodyPr/>
        <a:lstStyle/>
        <a:p>
          <a:endParaRPr lang="en-US">
            <a:solidFill>
              <a:schemeClr val="tx1"/>
            </a:solidFill>
          </a:endParaRPr>
        </a:p>
      </dgm:t>
    </dgm:pt>
    <dgm:pt modelId="{C788AF32-7254-48FE-A111-432B5E0E75BC}" type="sibTrans" cxnId="{41086EF5-41F8-4BE7-AD17-FA7C6047A23D}">
      <dgm:prSet/>
      <dgm:spPr/>
      <dgm:t>
        <a:bodyPr/>
        <a:lstStyle/>
        <a:p>
          <a:endParaRPr lang="en-US">
            <a:solidFill>
              <a:schemeClr val="tx1"/>
            </a:solidFill>
          </a:endParaRPr>
        </a:p>
      </dgm:t>
    </dgm:pt>
    <dgm:pt modelId="{70D6993B-68AC-487D-A995-65CFE7BD925B}">
      <dgm:prSet/>
      <dgm:spPr/>
      <dgm:t>
        <a:bodyPr/>
        <a:lstStyle/>
        <a:p>
          <a:pPr rtl="0"/>
          <a:r>
            <a:rPr lang="en-US" b="1" dirty="0" smtClean="0">
              <a:solidFill>
                <a:schemeClr val="tx1"/>
              </a:solidFill>
            </a:rPr>
            <a:t>Societal concept</a:t>
          </a:r>
          <a:endParaRPr lang="en-US" dirty="0">
            <a:solidFill>
              <a:schemeClr val="tx1"/>
            </a:solidFill>
          </a:endParaRPr>
        </a:p>
      </dgm:t>
    </dgm:pt>
    <dgm:pt modelId="{5082394A-8E8D-4736-88E9-E850B5C30043}" type="parTrans" cxnId="{06E366F0-8D37-47C2-A973-EA7F8F97194B}">
      <dgm:prSet/>
      <dgm:spPr/>
      <dgm:t>
        <a:bodyPr/>
        <a:lstStyle/>
        <a:p>
          <a:endParaRPr lang="en-US">
            <a:solidFill>
              <a:schemeClr val="tx1"/>
            </a:solidFill>
          </a:endParaRPr>
        </a:p>
      </dgm:t>
    </dgm:pt>
    <dgm:pt modelId="{A112BF4E-1524-4EFB-9FAB-A6FB002E1F96}" type="sibTrans" cxnId="{06E366F0-8D37-47C2-A973-EA7F8F97194B}">
      <dgm:prSet/>
      <dgm:spPr/>
      <dgm:t>
        <a:bodyPr/>
        <a:lstStyle/>
        <a:p>
          <a:endParaRPr lang="en-US">
            <a:solidFill>
              <a:schemeClr val="tx1"/>
            </a:solidFill>
          </a:endParaRPr>
        </a:p>
      </dgm:t>
    </dgm:pt>
    <dgm:pt modelId="{9AA253F7-A164-4EAD-AA71-44A7DDF6A95B}" type="pres">
      <dgm:prSet presAssocID="{ED765002-D421-47B8-8569-D47F0B5E130E}" presName="CompostProcess" presStyleCnt="0">
        <dgm:presLayoutVars>
          <dgm:dir/>
          <dgm:resizeHandles val="exact"/>
        </dgm:presLayoutVars>
      </dgm:prSet>
      <dgm:spPr/>
      <dgm:t>
        <a:bodyPr/>
        <a:lstStyle/>
        <a:p>
          <a:endParaRPr lang="en-US"/>
        </a:p>
      </dgm:t>
    </dgm:pt>
    <dgm:pt modelId="{98C84D32-8593-4FFC-BC0C-F37AE109C92D}" type="pres">
      <dgm:prSet presAssocID="{ED765002-D421-47B8-8569-D47F0B5E130E}" presName="arrow" presStyleLbl="bgShp" presStyleIdx="0" presStyleCnt="1"/>
      <dgm:spPr/>
    </dgm:pt>
    <dgm:pt modelId="{018A4B10-4CE9-428A-8F68-972EEF6F90BF}" type="pres">
      <dgm:prSet presAssocID="{ED765002-D421-47B8-8569-D47F0B5E130E}" presName="linearProcess" presStyleCnt="0"/>
      <dgm:spPr/>
    </dgm:pt>
    <dgm:pt modelId="{4C51A03D-1B27-4652-A36A-65E85F2A456D}" type="pres">
      <dgm:prSet presAssocID="{5744FDB6-DC72-4A73-805F-1AE7DAB0791D}" presName="textNode" presStyleLbl="node1" presStyleIdx="0" presStyleCnt="5">
        <dgm:presLayoutVars>
          <dgm:bulletEnabled val="1"/>
        </dgm:presLayoutVars>
      </dgm:prSet>
      <dgm:spPr/>
      <dgm:t>
        <a:bodyPr/>
        <a:lstStyle/>
        <a:p>
          <a:endParaRPr lang="en-US"/>
        </a:p>
      </dgm:t>
    </dgm:pt>
    <dgm:pt modelId="{572F16E3-3141-45B4-B555-65BFB98B5EC6}" type="pres">
      <dgm:prSet presAssocID="{7E4CD3DA-A1FE-46A8-BBDF-C518D93C3547}" presName="sibTrans" presStyleCnt="0"/>
      <dgm:spPr/>
    </dgm:pt>
    <dgm:pt modelId="{5F1C2096-D0DC-4A4B-86DC-122E122CFBBA}" type="pres">
      <dgm:prSet presAssocID="{04417E8C-187A-4D21-A3EE-6697AC475056}" presName="textNode" presStyleLbl="node1" presStyleIdx="1" presStyleCnt="5">
        <dgm:presLayoutVars>
          <dgm:bulletEnabled val="1"/>
        </dgm:presLayoutVars>
      </dgm:prSet>
      <dgm:spPr/>
      <dgm:t>
        <a:bodyPr/>
        <a:lstStyle/>
        <a:p>
          <a:endParaRPr lang="en-US"/>
        </a:p>
      </dgm:t>
    </dgm:pt>
    <dgm:pt modelId="{4E73DB3F-5CF2-42CF-A284-108E4A06ACCF}" type="pres">
      <dgm:prSet presAssocID="{2601D274-BEB9-45AC-B8FC-E5C5F6553655}" presName="sibTrans" presStyleCnt="0"/>
      <dgm:spPr/>
    </dgm:pt>
    <dgm:pt modelId="{2269662A-8BFB-46D6-9C72-346589547FB8}" type="pres">
      <dgm:prSet presAssocID="{441C2C76-1393-4A00-A6CD-4C7852E74026}" presName="textNode" presStyleLbl="node1" presStyleIdx="2" presStyleCnt="5">
        <dgm:presLayoutVars>
          <dgm:bulletEnabled val="1"/>
        </dgm:presLayoutVars>
      </dgm:prSet>
      <dgm:spPr/>
      <dgm:t>
        <a:bodyPr/>
        <a:lstStyle/>
        <a:p>
          <a:endParaRPr lang="en-US"/>
        </a:p>
      </dgm:t>
    </dgm:pt>
    <dgm:pt modelId="{FC5216A4-7769-48D6-AA48-5AD7FEC65737}" type="pres">
      <dgm:prSet presAssocID="{90B4E2C7-6A5F-4B18-9411-053D4035E319}" presName="sibTrans" presStyleCnt="0"/>
      <dgm:spPr/>
    </dgm:pt>
    <dgm:pt modelId="{80FB5A71-90BF-4BED-A0A6-81C787AC95D9}" type="pres">
      <dgm:prSet presAssocID="{1687046B-DBCE-4174-BF3D-637C454D0381}" presName="textNode" presStyleLbl="node1" presStyleIdx="3" presStyleCnt="5">
        <dgm:presLayoutVars>
          <dgm:bulletEnabled val="1"/>
        </dgm:presLayoutVars>
      </dgm:prSet>
      <dgm:spPr/>
      <dgm:t>
        <a:bodyPr/>
        <a:lstStyle/>
        <a:p>
          <a:endParaRPr lang="en-US"/>
        </a:p>
      </dgm:t>
    </dgm:pt>
    <dgm:pt modelId="{D956AECE-45C5-48A0-8975-70A6EA08C8EE}" type="pres">
      <dgm:prSet presAssocID="{C788AF32-7254-48FE-A111-432B5E0E75BC}" presName="sibTrans" presStyleCnt="0"/>
      <dgm:spPr/>
    </dgm:pt>
    <dgm:pt modelId="{17082EAC-92CF-40CD-A280-5CD2572C4721}" type="pres">
      <dgm:prSet presAssocID="{70D6993B-68AC-487D-A995-65CFE7BD925B}" presName="textNode" presStyleLbl="node1" presStyleIdx="4" presStyleCnt="5">
        <dgm:presLayoutVars>
          <dgm:bulletEnabled val="1"/>
        </dgm:presLayoutVars>
      </dgm:prSet>
      <dgm:spPr/>
      <dgm:t>
        <a:bodyPr/>
        <a:lstStyle/>
        <a:p>
          <a:endParaRPr lang="en-US"/>
        </a:p>
      </dgm:t>
    </dgm:pt>
  </dgm:ptLst>
  <dgm:cxnLst>
    <dgm:cxn modelId="{59CEB439-16A6-47CA-BBCF-83C3E4CA1343}" srcId="{ED765002-D421-47B8-8569-D47F0B5E130E}" destId="{441C2C76-1393-4A00-A6CD-4C7852E74026}" srcOrd="2" destOrd="0" parTransId="{520A0700-AC09-4510-9C9E-1E4C356C2738}" sibTransId="{90B4E2C7-6A5F-4B18-9411-053D4035E319}"/>
    <dgm:cxn modelId="{1F499F39-6F3D-004C-8D92-AC15597C7BC1}" type="presOf" srcId="{441C2C76-1393-4A00-A6CD-4C7852E74026}" destId="{2269662A-8BFB-46D6-9C72-346589547FB8}" srcOrd="0" destOrd="0" presId="urn:microsoft.com/office/officeart/2005/8/layout/hProcess9"/>
    <dgm:cxn modelId="{2685114D-7BB5-E44E-A3CA-62C831D7711A}" type="presOf" srcId="{5744FDB6-DC72-4A73-805F-1AE7DAB0791D}" destId="{4C51A03D-1B27-4652-A36A-65E85F2A456D}" srcOrd="0" destOrd="0" presId="urn:microsoft.com/office/officeart/2005/8/layout/hProcess9"/>
    <dgm:cxn modelId="{1BB44E45-3C6C-1F4D-A52D-069E7D842BDB}" type="presOf" srcId="{1687046B-DBCE-4174-BF3D-637C454D0381}" destId="{80FB5A71-90BF-4BED-A0A6-81C787AC95D9}" srcOrd="0" destOrd="0" presId="urn:microsoft.com/office/officeart/2005/8/layout/hProcess9"/>
    <dgm:cxn modelId="{7E30090C-9021-2648-BA40-23DB91EFD46B}" type="presOf" srcId="{04417E8C-187A-4D21-A3EE-6697AC475056}" destId="{5F1C2096-D0DC-4A4B-86DC-122E122CFBBA}" srcOrd="0" destOrd="0" presId="urn:microsoft.com/office/officeart/2005/8/layout/hProcess9"/>
    <dgm:cxn modelId="{41086EF5-41F8-4BE7-AD17-FA7C6047A23D}" srcId="{ED765002-D421-47B8-8569-D47F0B5E130E}" destId="{1687046B-DBCE-4174-BF3D-637C454D0381}" srcOrd="3" destOrd="0" parTransId="{D2D3444A-BCBB-42D9-9C8C-E9EA300CEB1C}" sibTransId="{C788AF32-7254-48FE-A111-432B5E0E75BC}"/>
    <dgm:cxn modelId="{8CEE3394-F1C9-E94B-8961-AF6EF77F5A43}" type="presOf" srcId="{70D6993B-68AC-487D-A995-65CFE7BD925B}" destId="{17082EAC-92CF-40CD-A280-5CD2572C4721}" srcOrd="0" destOrd="0" presId="urn:microsoft.com/office/officeart/2005/8/layout/hProcess9"/>
    <dgm:cxn modelId="{06E366F0-8D37-47C2-A973-EA7F8F97194B}" srcId="{ED765002-D421-47B8-8569-D47F0B5E130E}" destId="{70D6993B-68AC-487D-A995-65CFE7BD925B}" srcOrd="4" destOrd="0" parTransId="{5082394A-8E8D-4736-88E9-E850B5C30043}" sibTransId="{A112BF4E-1524-4EFB-9FAB-A6FB002E1F96}"/>
    <dgm:cxn modelId="{596FE1C0-DFD5-4602-AD56-6C992EC1AB52}" srcId="{ED765002-D421-47B8-8569-D47F0B5E130E}" destId="{04417E8C-187A-4D21-A3EE-6697AC475056}" srcOrd="1" destOrd="0" parTransId="{C2582CFF-CB4E-4694-BC12-670EE91446C2}" sibTransId="{2601D274-BEB9-45AC-B8FC-E5C5F6553655}"/>
    <dgm:cxn modelId="{4F7AD4DC-2A95-AB4A-A55A-E18F00AAA566}" type="presOf" srcId="{ED765002-D421-47B8-8569-D47F0B5E130E}" destId="{9AA253F7-A164-4EAD-AA71-44A7DDF6A95B}" srcOrd="0" destOrd="0" presId="urn:microsoft.com/office/officeart/2005/8/layout/hProcess9"/>
    <dgm:cxn modelId="{23FAB631-3406-4F34-890B-7ADDE2D77C05}" srcId="{ED765002-D421-47B8-8569-D47F0B5E130E}" destId="{5744FDB6-DC72-4A73-805F-1AE7DAB0791D}" srcOrd="0" destOrd="0" parTransId="{326BFDCB-133C-456C-A939-F3DF35BB6F7C}" sibTransId="{7E4CD3DA-A1FE-46A8-BBDF-C518D93C3547}"/>
    <dgm:cxn modelId="{5FDF31B4-7B60-3E46-B7FF-8EF25190DCB2}" type="presParOf" srcId="{9AA253F7-A164-4EAD-AA71-44A7DDF6A95B}" destId="{98C84D32-8593-4FFC-BC0C-F37AE109C92D}" srcOrd="0" destOrd="0" presId="urn:microsoft.com/office/officeart/2005/8/layout/hProcess9"/>
    <dgm:cxn modelId="{2AD5D359-ED66-E847-A551-526BA1A18F2A}" type="presParOf" srcId="{9AA253F7-A164-4EAD-AA71-44A7DDF6A95B}" destId="{018A4B10-4CE9-428A-8F68-972EEF6F90BF}" srcOrd="1" destOrd="0" presId="urn:microsoft.com/office/officeart/2005/8/layout/hProcess9"/>
    <dgm:cxn modelId="{80DB6FE2-8886-BC41-A60A-04C776F3C253}" type="presParOf" srcId="{018A4B10-4CE9-428A-8F68-972EEF6F90BF}" destId="{4C51A03D-1B27-4652-A36A-65E85F2A456D}" srcOrd="0" destOrd="0" presId="urn:microsoft.com/office/officeart/2005/8/layout/hProcess9"/>
    <dgm:cxn modelId="{BC15822E-5943-7B48-966D-7098EC597BD7}" type="presParOf" srcId="{018A4B10-4CE9-428A-8F68-972EEF6F90BF}" destId="{572F16E3-3141-45B4-B555-65BFB98B5EC6}" srcOrd="1" destOrd="0" presId="urn:microsoft.com/office/officeart/2005/8/layout/hProcess9"/>
    <dgm:cxn modelId="{01441817-6AA2-334B-9E2B-EA331DBDA3A1}" type="presParOf" srcId="{018A4B10-4CE9-428A-8F68-972EEF6F90BF}" destId="{5F1C2096-D0DC-4A4B-86DC-122E122CFBBA}" srcOrd="2" destOrd="0" presId="urn:microsoft.com/office/officeart/2005/8/layout/hProcess9"/>
    <dgm:cxn modelId="{00A7BD04-739C-1A42-8118-EDBF22D64099}" type="presParOf" srcId="{018A4B10-4CE9-428A-8F68-972EEF6F90BF}" destId="{4E73DB3F-5CF2-42CF-A284-108E4A06ACCF}" srcOrd="3" destOrd="0" presId="urn:microsoft.com/office/officeart/2005/8/layout/hProcess9"/>
    <dgm:cxn modelId="{1E2DC194-E266-BA47-804E-057CB6D60501}" type="presParOf" srcId="{018A4B10-4CE9-428A-8F68-972EEF6F90BF}" destId="{2269662A-8BFB-46D6-9C72-346589547FB8}" srcOrd="4" destOrd="0" presId="urn:microsoft.com/office/officeart/2005/8/layout/hProcess9"/>
    <dgm:cxn modelId="{2B7D959B-84DB-934A-B1CA-4ADFE6F2A7AD}" type="presParOf" srcId="{018A4B10-4CE9-428A-8F68-972EEF6F90BF}" destId="{FC5216A4-7769-48D6-AA48-5AD7FEC65737}" srcOrd="5" destOrd="0" presId="urn:microsoft.com/office/officeart/2005/8/layout/hProcess9"/>
    <dgm:cxn modelId="{D5A62D9A-2AA9-994B-AC64-4D9FDDEFE5F3}" type="presParOf" srcId="{018A4B10-4CE9-428A-8F68-972EEF6F90BF}" destId="{80FB5A71-90BF-4BED-A0A6-81C787AC95D9}" srcOrd="6" destOrd="0" presId="urn:microsoft.com/office/officeart/2005/8/layout/hProcess9"/>
    <dgm:cxn modelId="{28D5ED77-DCF8-1C45-9C54-34A039960D5F}" type="presParOf" srcId="{018A4B10-4CE9-428A-8F68-972EEF6F90BF}" destId="{D956AECE-45C5-48A0-8975-70A6EA08C8EE}" srcOrd="7" destOrd="0" presId="urn:microsoft.com/office/officeart/2005/8/layout/hProcess9"/>
    <dgm:cxn modelId="{18D6EF37-3A39-3048-8686-EE81E4AA80C9}" type="presParOf" srcId="{018A4B10-4CE9-428A-8F68-972EEF6F90BF}" destId="{17082EAC-92CF-40CD-A280-5CD2572C4721}" srcOrd="8" destOrd="0" presId="urn:microsoft.com/office/officeart/2005/8/layout/hProcess9"/>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E0C8113-4768-4EC8-8067-9BACC37F06CE}"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en-US"/>
        </a:p>
      </dgm:t>
    </dgm:pt>
    <dgm:pt modelId="{9E91F648-0724-4838-BE77-541584805A90}">
      <dgm:prSet/>
      <dgm:spPr/>
      <dgm:t>
        <a:bodyPr/>
        <a:lstStyle/>
        <a:p>
          <a:pPr rtl="0"/>
          <a:r>
            <a:rPr lang="en-US" b="1" dirty="0" smtClean="0"/>
            <a:t>Customer- perceived value</a:t>
          </a:r>
          <a:endParaRPr lang="en-US" dirty="0"/>
        </a:p>
      </dgm:t>
    </dgm:pt>
    <dgm:pt modelId="{99897223-E756-4EE2-838E-F9C77B846D0F}" type="parTrans" cxnId="{5BC6D7EC-97A5-403A-9495-F101D83A8584}">
      <dgm:prSet/>
      <dgm:spPr/>
      <dgm:t>
        <a:bodyPr/>
        <a:lstStyle/>
        <a:p>
          <a:endParaRPr lang="en-US"/>
        </a:p>
      </dgm:t>
    </dgm:pt>
    <dgm:pt modelId="{9DC5A51B-32F4-4CE6-99F7-360D30BE9479}" type="sibTrans" cxnId="{5BC6D7EC-97A5-403A-9495-F101D83A8584}">
      <dgm:prSet/>
      <dgm:spPr/>
      <dgm:t>
        <a:bodyPr/>
        <a:lstStyle/>
        <a:p>
          <a:endParaRPr lang="en-US"/>
        </a:p>
      </dgm:t>
    </dgm:pt>
    <dgm:pt modelId="{7679D44F-E22B-41E5-958D-F90DAD006E20}">
      <dgm:prSet/>
      <dgm:spPr/>
      <dgm:t>
        <a:bodyPr/>
        <a:lstStyle/>
        <a:p>
          <a:pPr rtl="0"/>
          <a:r>
            <a:rPr lang="en-US" b="1" dirty="0" smtClean="0"/>
            <a:t>Customer satisfaction</a:t>
          </a:r>
          <a:endParaRPr lang="en-US" dirty="0"/>
        </a:p>
      </dgm:t>
    </dgm:pt>
    <dgm:pt modelId="{CE10B7E0-2D76-4D32-86AD-22B2F48D1942}" type="parTrans" cxnId="{9D5FBA81-DAE9-4C1D-B08E-FDBDA336C282}">
      <dgm:prSet/>
      <dgm:spPr/>
      <dgm:t>
        <a:bodyPr/>
        <a:lstStyle/>
        <a:p>
          <a:endParaRPr lang="en-US"/>
        </a:p>
      </dgm:t>
    </dgm:pt>
    <dgm:pt modelId="{97C08F9D-A545-416D-ADC3-0C4A882CFDE5}" type="sibTrans" cxnId="{9D5FBA81-DAE9-4C1D-B08E-FDBDA336C282}">
      <dgm:prSet/>
      <dgm:spPr/>
      <dgm:t>
        <a:bodyPr/>
        <a:lstStyle/>
        <a:p>
          <a:endParaRPr lang="en-US"/>
        </a:p>
      </dgm:t>
    </dgm:pt>
    <dgm:pt modelId="{073FB8B0-EC31-4BB6-97E8-F7F4F76DF45E}">
      <dgm:prSet/>
      <dgm:spPr/>
      <dgm:t>
        <a:bodyPr/>
        <a:lstStyle/>
        <a:p>
          <a:pPr rtl="0"/>
          <a:r>
            <a:rPr lang="en-US" dirty="0" smtClean="0"/>
            <a:t>The difference between total customer value and total customer cost</a:t>
          </a:r>
          <a:endParaRPr lang="en-US" dirty="0"/>
        </a:p>
      </dgm:t>
    </dgm:pt>
    <dgm:pt modelId="{F57502E0-E0FB-428C-9300-0974224298A3}" type="parTrans" cxnId="{C9B2EC90-D216-4696-8338-681B9763FDAF}">
      <dgm:prSet/>
      <dgm:spPr/>
      <dgm:t>
        <a:bodyPr/>
        <a:lstStyle/>
        <a:p>
          <a:endParaRPr lang="en-US"/>
        </a:p>
      </dgm:t>
    </dgm:pt>
    <dgm:pt modelId="{6443674C-E88B-4A03-984B-AA326FF97AB9}" type="sibTrans" cxnId="{C9B2EC90-D216-4696-8338-681B9763FDAF}">
      <dgm:prSet/>
      <dgm:spPr/>
      <dgm:t>
        <a:bodyPr/>
        <a:lstStyle/>
        <a:p>
          <a:endParaRPr lang="en-US"/>
        </a:p>
      </dgm:t>
    </dgm:pt>
    <dgm:pt modelId="{728EF719-111B-4832-B814-9B68108F7A00}">
      <dgm:prSet/>
      <dgm:spPr/>
      <dgm:t>
        <a:bodyPr/>
        <a:lstStyle/>
        <a:p>
          <a:pPr rtl="0"/>
          <a:r>
            <a:rPr lang="en-US" dirty="0" smtClean="0"/>
            <a:t>The extent to which a product’s perceived performance matches a buyer’s expectations</a:t>
          </a:r>
          <a:endParaRPr lang="en-US" dirty="0"/>
        </a:p>
      </dgm:t>
    </dgm:pt>
    <dgm:pt modelId="{668277F0-511A-434F-B215-C9555CC542C1}" type="parTrans" cxnId="{4C84671B-C7FB-451A-9BD1-E8D166CEEABC}">
      <dgm:prSet/>
      <dgm:spPr/>
      <dgm:t>
        <a:bodyPr/>
        <a:lstStyle/>
        <a:p>
          <a:endParaRPr lang="en-US"/>
        </a:p>
      </dgm:t>
    </dgm:pt>
    <dgm:pt modelId="{09711E53-134B-4B84-8A28-1D4B777E51ED}" type="sibTrans" cxnId="{4C84671B-C7FB-451A-9BD1-E8D166CEEABC}">
      <dgm:prSet/>
      <dgm:spPr/>
      <dgm:t>
        <a:bodyPr/>
        <a:lstStyle/>
        <a:p>
          <a:endParaRPr lang="en-US"/>
        </a:p>
      </dgm:t>
    </dgm:pt>
    <dgm:pt modelId="{C4A7B43E-622A-4015-945C-746410105B03}" type="pres">
      <dgm:prSet presAssocID="{AE0C8113-4768-4EC8-8067-9BACC37F06CE}" presName="Name0" presStyleCnt="0">
        <dgm:presLayoutVars>
          <dgm:dir/>
          <dgm:animLvl val="lvl"/>
          <dgm:resizeHandles val="exact"/>
        </dgm:presLayoutVars>
      </dgm:prSet>
      <dgm:spPr/>
      <dgm:t>
        <a:bodyPr/>
        <a:lstStyle/>
        <a:p>
          <a:endParaRPr lang="en-US"/>
        </a:p>
      </dgm:t>
    </dgm:pt>
    <dgm:pt modelId="{23CC46D3-383C-45BD-9A1F-745CDE31051A}" type="pres">
      <dgm:prSet presAssocID="{9E91F648-0724-4838-BE77-541584805A90}" presName="composite" presStyleCnt="0"/>
      <dgm:spPr/>
    </dgm:pt>
    <dgm:pt modelId="{A634D899-67E5-4847-A44C-6A42AC68CED1}" type="pres">
      <dgm:prSet presAssocID="{9E91F648-0724-4838-BE77-541584805A90}" presName="parTx" presStyleLbl="alignNode1" presStyleIdx="0" presStyleCnt="2" custScaleY="114109">
        <dgm:presLayoutVars>
          <dgm:chMax val="0"/>
          <dgm:chPref val="0"/>
          <dgm:bulletEnabled val="1"/>
        </dgm:presLayoutVars>
      </dgm:prSet>
      <dgm:spPr/>
      <dgm:t>
        <a:bodyPr/>
        <a:lstStyle/>
        <a:p>
          <a:endParaRPr lang="en-US"/>
        </a:p>
      </dgm:t>
    </dgm:pt>
    <dgm:pt modelId="{6F94C92F-BE4D-403D-A2C5-A870A7539662}" type="pres">
      <dgm:prSet presAssocID="{9E91F648-0724-4838-BE77-541584805A90}" presName="desTx" presStyleLbl="alignAccFollowNode1" presStyleIdx="0" presStyleCnt="2">
        <dgm:presLayoutVars>
          <dgm:bulletEnabled val="1"/>
        </dgm:presLayoutVars>
      </dgm:prSet>
      <dgm:spPr/>
      <dgm:t>
        <a:bodyPr/>
        <a:lstStyle/>
        <a:p>
          <a:endParaRPr lang="en-US"/>
        </a:p>
      </dgm:t>
    </dgm:pt>
    <dgm:pt modelId="{83AC5CB8-A1F4-4C8D-9ACF-6FE78AC6BEF8}" type="pres">
      <dgm:prSet presAssocID="{9DC5A51B-32F4-4CE6-99F7-360D30BE9479}" presName="space" presStyleCnt="0"/>
      <dgm:spPr/>
    </dgm:pt>
    <dgm:pt modelId="{B5B587D4-31CF-417B-9317-2E2751C57906}" type="pres">
      <dgm:prSet presAssocID="{7679D44F-E22B-41E5-958D-F90DAD006E20}" presName="composite" presStyleCnt="0"/>
      <dgm:spPr/>
    </dgm:pt>
    <dgm:pt modelId="{BD34603E-5910-4BB7-87C8-BBD451064BDD}" type="pres">
      <dgm:prSet presAssocID="{7679D44F-E22B-41E5-958D-F90DAD006E20}" presName="parTx" presStyleLbl="alignNode1" presStyleIdx="1" presStyleCnt="2" custLinFactNeighborX="1917" custLinFactNeighborY="-7055">
        <dgm:presLayoutVars>
          <dgm:chMax val="0"/>
          <dgm:chPref val="0"/>
          <dgm:bulletEnabled val="1"/>
        </dgm:presLayoutVars>
      </dgm:prSet>
      <dgm:spPr/>
      <dgm:t>
        <a:bodyPr/>
        <a:lstStyle/>
        <a:p>
          <a:endParaRPr lang="en-US"/>
        </a:p>
      </dgm:t>
    </dgm:pt>
    <dgm:pt modelId="{0C242CFE-C2DA-40FF-98D3-57237A7E987B}" type="pres">
      <dgm:prSet presAssocID="{7679D44F-E22B-41E5-958D-F90DAD006E20}" presName="desTx" presStyleLbl="alignAccFollowNode1" presStyleIdx="1" presStyleCnt="2">
        <dgm:presLayoutVars>
          <dgm:bulletEnabled val="1"/>
        </dgm:presLayoutVars>
      </dgm:prSet>
      <dgm:spPr/>
      <dgm:t>
        <a:bodyPr/>
        <a:lstStyle/>
        <a:p>
          <a:endParaRPr lang="en-US"/>
        </a:p>
      </dgm:t>
    </dgm:pt>
  </dgm:ptLst>
  <dgm:cxnLst>
    <dgm:cxn modelId="{C6E4E567-DD8C-7F41-9AD7-5631DDC80BC4}" type="presOf" srcId="{9E91F648-0724-4838-BE77-541584805A90}" destId="{A634D899-67E5-4847-A44C-6A42AC68CED1}" srcOrd="0" destOrd="0" presId="urn:microsoft.com/office/officeart/2005/8/layout/hList1"/>
    <dgm:cxn modelId="{9D5FBA81-DAE9-4C1D-B08E-FDBDA336C282}" srcId="{AE0C8113-4768-4EC8-8067-9BACC37F06CE}" destId="{7679D44F-E22B-41E5-958D-F90DAD006E20}" srcOrd="1" destOrd="0" parTransId="{CE10B7E0-2D76-4D32-86AD-22B2F48D1942}" sibTransId="{97C08F9D-A545-416D-ADC3-0C4A882CFDE5}"/>
    <dgm:cxn modelId="{4C84671B-C7FB-451A-9BD1-E8D166CEEABC}" srcId="{7679D44F-E22B-41E5-958D-F90DAD006E20}" destId="{728EF719-111B-4832-B814-9B68108F7A00}" srcOrd="0" destOrd="0" parTransId="{668277F0-511A-434F-B215-C9555CC542C1}" sibTransId="{09711E53-134B-4B84-8A28-1D4B777E51ED}"/>
    <dgm:cxn modelId="{1E6569D1-16EF-B74F-95D1-4173D55DD5A5}" type="presOf" srcId="{073FB8B0-EC31-4BB6-97E8-F7F4F76DF45E}" destId="{6F94C92F-BE4D-403D-A2C5-A870A7539662}" srcOrd="0" destOrd="0" presId="urn:microsoft.com/office/officeart/2005/8/layout/hList1"/>
    <dgm:cxn modelId="{FBCCE395-A000-184B-B823-2A05AAA07C10}" type="presOf" srcId="{AE0C8113-4768-4EC8-8067-9BACC37F06CE}" destId="{C4A7B43E-622A-4015-945C-746410105B03}" srcOrd="0" destOrd="0" presId="urn:microsoft.com/office/officeart/2005/8/layout/hList1"/>
    <dgm:cxn modelId="{5BC6D7EC-97A5-403A-9495-F101D83A8584}" srcId="{AE0C8113-4768-4EC8-8067-9BACC37F06CE}" destId="{9E91F648-0724-4838-BE77-541584805A90}" srcOrd="0" destOrd="0" parTransId="{99897223-E756-4EE2-838E-F9C77B846D0F}" sibTransId="{9DC5A51B-32F4-4CE6-99F7-360D30BE9479}"/>
    <dgm:cxn modelId="{2CB137F2-F647-1A40-B4F9-7E780C4D2AF5}" type="presOf" srcId="{7679D44F-E22B-41E5-958D-F90DAD006E20}" destId="{BD34603E-5910-4BB7-87C8-BBD451064BDD}" srcOrd="0" destOrd="0" presId="urn:microsoft.com/office/officeart/2005/8/layout/hList1"/>
    <dgm:cxn modelId="{C9B2EC90-D216-4696-8338-681B9763FDAF}" srcId="{9E91F648-0724-4838-BE77-541584805A90}" destId="{073FB8B0-EC31-4BB6-97E8-F7F4F76DF45E}" srcOrd="0" destOrd="0" parTransId="{F57502E0-E0FB-428C-9300-0974224298A3}" sibTransId="{6443674C-E88B-4A03-984B-AA326FF97AB9}"/>
    <dgm:cxn modelId="{121CEB9F-312E-8847-A9EA-51A893B74F91}" type="presOf" srcId="{728EF719-111B-4832-B814-9B68108F7A00}" destId="{0C242CFE-C2DA-40FF-98D3-57237A7E987B}" srcOrd="0" destOrd="0" presId="urn:microsoft.com/office/officeart/2005/8/layout/hList1"/>
    <dgm:cxn modelId="{8F7E2EC2-AF3F-8B44-A71F-FF9164EA50A8}" type="presParOf" srcId="{C4A7B43E-622A-4015-945C-746410105B03}" destId="{23CC46D3-383C-45BD-9A1F-745CDE31051A}" srcOrd="0" destOrd="0" presId="urn:microsoft.com/office/officeart/2005/8/layout/hList1"/>
    <dgm:cxn modelId="{E36B61B4-093A-1449-9460-FCAFED714D3D}" type="presParOf" srcId="{23CC46D3-383C-45BD-9A1F-745CDE31051A}" destId="{A634D899-67E5-4847-A44C-6A42AC68CED1}" srcOrd="0" destOrd="0" presId="urn:microsoft.com/office/officeart/2005/8/layout/hList1"/>
    <dgm:cxn modelId="{669D6575-EBC5-FB48-9EEF-43439DA45869}" type="presParOf" srcId="{23CC46D3-383C-45BD-9A1F-745CDE31051A}" destId="{6F94C92F-BE4D-403D-A2C5-A870A7539662}" srcOrd="1" destOrd="0" presId="urn:microsoft.com/office/officeart/2005/8/layout/hList1"/>
    <dgm:cxn modelId="{CB01C80D-BEBF-E84F-856D-48AE344CEDC7}" type="presParOf" srcId="{C4A7B43E-622A-4015-945C-746410105B03}" destId="{83AC5CB8-A1F4-4C8D-9ACF-6FE78AC6BEF8}" srcOrd="1" destOrd="0" presId="urn:microsoft.com/office/officeart/2005/8/layout/hList1"/>
    <dgm:cxn modelId="{FA14B48F-B838-6245-9B05-CA325CF765E1}" type="presParOf" srcId="{C4A7B43E-622A-4015-945C-746410105B03}" destId="{B5B587D4-31CF-417B-9317-2E2751C57906}" srcOrd="2" destOrd="0" presId="urn:microsoft.com/office/officeart/2005/8/layout/hList1"/>
    <dgm:cxn modelId="{5B6C2A30-DE82-8143-9380-BC37E94C7DC7}" type="presParOf" srcId="{B5B587D4-31CF-417B-9317-2E2751C57906}" destId="{BD34603E-5910-4BB7-87C8-BBD451064BDD}" srcOrd="0" destOrd="0" presId="urn:microsoft.com/office/officeart/2005/8/layout/hList1"/>
    <dgm:cxn modelId="{DF2CE2D5-7858-0949-A4CF-371D07ECADB5}" type="presParOf" srcId="{B5B587D4-31CF-417B-9317-2E2751C57906}" destId="{0C242CFE-C2DA-40FF-98D3-57237A7E987B}"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726FD3B-4679-4F01-A18C-D35F279258C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0585678B-7E88-45A3-909E-AB8388E7A15B}">
      <dgm:prSet/>
      <dgm:spPr/>
      <dgm:t>
        <a:bodyPr/>
        <a:lstStyle/>
        <a:p>
          <a:pPr rtl="0"/>
          <a:r>
            <a:rPr lang="en-US" dirty="0" smtClean="0"/>
            <a:t>Basic Relationships</a:t>
          </a:r>
          <a:endParaRPr lang="en-US" dirty="0"/>
        </a:p>
      </dgm:t>
    </dgm:pt>
    <dgm:pt modelId="{ECDB4577-ACFF-4019-87A3-4681EA141E3E}" type="parTrans" cxnId="{146AC1F4-A9B6-4741-BB74-0BD968379048}">
      <dgm:prSet/>
      <dgm:spPr/>
      <dgm:t>
        <a:bodyPr/>
        <a:lstStyle/>
        <a:p>
          <a:endParaRPr lang="en-US"/>
        </a:p>
      </dgm:t>
    </dgm:pt>
    <dgm:pt modelId="{9A784005-1888-4501-B07C-A29F32C01496}" type="sibTrans" cxnId="{146AC1F4-A9B6-4741-BB74-0BD968379048}">
      <dgm:prSet/>
      <dgm:spPr/>
      <dgm:t>
        <a:bodyPr/>
        <a:lstStyle/>
        <a:p>
          <a:endParaRPr lang="en-US"/>
        </a:p>
      </dgm:t>
    </dgm:pt>
    <dgm:pt modelId="{3D124BF1-A983-429A-BAA9-1691176522AD}">
      <dgm:prSet/>
      <dgm:spPr/>
      <dgm:t>
        <a:bodyPr/>
        <a:lstStyle/>
        <a:p>
          <a:pPr rtl="0"/>
          <a:r>
            <a:rPr lang="en-US" dirty="0" smtClean="0"/>
            <a:t>Full Partnerships</a:t>
          </a:r>
          <a:endParaRPr lang="en-US" dirty="0"/>
        </a:p>
      </dgm:t>
    </dgm:pt>
    <dgm:pt modelId="{AC2EF454-9975-45D6-9513-C181AD6C39EA}" type="parTrans" cxnId="{799413E4-1E3F-4349-ADD3-89F937ECFE45}">
      <dgm:prSet/>
      <dgm:spPr/>
      <dgm:t>
        <a:bodyPr/>
        <a:lstStyle/>
        <a:p>
          <a:endParaRPr lang="en-US"/>
        </a:p>
      </dgm:t>
    </dgm:pt>
    <dgm:pt modelId="{815B38B5-0E9F-4722-966E-CA5A259C0F37}" type="sibTrans" cxnId="{799413E4-1E3F-4349-ADD3-89F937ECFE45}">
      <dgm:prSet/>
      <dgm:spPr/>
      <dgm:t>
        <a:bodyPr/>
        <a:lstStyle/>
        <a:p>
          <a:endParaRPr lang="en-US"/>
        </a:p>
      </dgm:t>
    </dgm:pt>
    <dgm:pt modelId="{B51D941B-E158-456A-9FA0-D64597C00542}" type="pres">
      <dgm:prSet presAssocID="{D726FD3B-4679-4F01-A18C-D35F279258C6}" presName="diagram" presStyleCnt="0">
        <dgm:presLayoutVars>
          <dgm:dir/>
          <dgm:resizeHandles val="exact"/>
        </dgm:presLayoutVars>
      </dgm:prSet>
      <dgm:spPr/>
      <dgm:t>
        <a:bodyPr/>
        <a:lstStyle/>
        <a:p>
          <a:endParaRPr lang="en-US"/>
        </a:p>
      </dgm:t>
    </dgm:pt>
    <dgm:pt modelId="{C597307C-16F1-4858-98CA-F151F6CD4643}" type="pres">
      <dgm:prSet presAssocID="{0585678B-7E88-45A3-909E-AB8388E7A15B}" presName="node" presStyleLbl="node1" presStyleIdx="0" presStyleCnt="2">
        <dgm:presLayoutVars>
          <dgm:bulletEnabled val="1"/>
        </dgm:presLayoutVars>
      </dgm:prSet>
      <dgm:spPr/>
      <dgm:t>
        <a:bodyPr/>
        <a:lstStyle/>
        <a:p>
          <a:endParaRPr lang="en-US"/>
        </a:p>
      </dgm:t>
    </dgm:pt>
    <dgm:pt modelId="{294E4141-9FE9-4D57-9497-7184E76D3039}" type="pres">
      <dgm:prSet presAssocID="{9A784005-1888-4501-B07C-A29F32C01496}" presName="sibTrans" presStyleCnt="0"/>
      <dgm:spPr/>
    </dgm:pt>
    <dgm:pt modelId="{7A0E3E08-EA01-4D40-94F1-EC2E7446093D}" type="pres">
      <dgm:prSet presAssocID="{3D124BF1-A983-429A-BAA9-1691176522AD}" presName="node" presStyleLbl="node1" presStyleIdx="1" presStyleCnt="2">
        <dgm:presLayoutVars>
          <dgm:bulletEnabled val="1"/>
        </dgm:presLayoutVars>
      </dgm:prSet>
      <dgm:spPr/>
      <dgm:t>
        <a:bodyPr/>
        <a:lstStyle/>
        <a:p>
          <a:endParaRPr lang="en-US"/>
        </a:p>
      </dgm:t>
    </dgm:pt>
  </dgm:ptLst>
  <dgm:cxnLst>
    <dgm:cxn modelId="{799413E4-1E3F-4349-ADD3-89F937ECFE45}" srcId="{D726FD3B-4679-4F01-A18C-D35F279258C6}" destId="{3D124BF1-A983-429A-BAA9-1691176522AD}" srcOrd="1" destOrd="0" parTransId="{AC2EF454-9975-45D6-9513-C181AD6C39EA}" sibTransId="{815B38B5-0E9F-4722-966E-CA5A259C0F37}"/>
    <dgm:cxn modelId="{146AC1F4-A9B6-4741-BB74-0BD968379048}" srcId="{D726FD3B-4679-4F01-A18C-D35F279258C6}" destId="{0585678B-7E88-45A3-909E-AB8388E7A15B}" srcOrd="0" destOrd="0" parTransId="{ECDB4577-ACFF-4019-87A3-4681EA141E3E}" sibTransId="{9A784005-1888-4501-B07C-A29F32C01496}"/>
    <dgm:cxn modelId="{FC33370C-E683-6C48-986A-BD7F95EA1CEC}" type="presOf" srcId="{0585678B-7E88-45A3-909E-AB8388E7A15B}" destId="{C597307C-16F1-4858-98CA-F151F6CD4643}" srcOrd="0" destOrd="0" presId="urn:microsoft.com/office/officeart/2005/8/layout/default"/>
    <dgm:cxn modelId="{A782E3FC-5A90-804E-B131-09FE9F5D2420}" type="presOf" srcId="{3D124BF1-A983-429A-BAA9-1691176522AD}" destId="{7A0E3E08-EA01-4D40-94F1-EC2E7446093D}" srcOrd="0" destOrd="0" presId="urn:microsoft.com/office/officeart/2005/8/layout/default"/>
    <dgm:cxn modelId="{A605C093-8769-6E4A-BEFC-B31BCDB72611}" type="presOf" srcId="{D726FD3B-4679-4F01-A18C-D35F279258C6}" destId="{B51D941B-E158-456A-9FA0-D64597C00542}" srcOrd="0" destOrd="0" presId="urn:microsoft.com/office/officeart/2005/8/layout/default"/>
    <dgm:cxn modelId="{E3EB9FAF-F7C3-CF4B-A85F-0E15F197EC16}" type="presParOf" srcId="{B51D941B-E158-456A-9FA0-D64597C00542}" destId="{C597307C-16F1-4858-98CA-F151F6CD4643}" srcOrd="0" destOrd="0" presId="urn:microsoft.com/office/officeart/2005/8/layout/default"/>
    <dgm:cxn modelId="{507F0F62-8448-3C42-84DF-C36C75F7442D}" type="presParOf" srcId="{B51D941B-E158-456A-9FA0-D64597C00542}" destId="{294E4141-9FE9-4D57-9497-7184E76D3039}" srcOrd="1" destOrd="0" presId="urn:microsoft.com/office/officeart/2005/8/layout/default"/>
    <dgm:cxn modelId="{66EC39EC-B26E-494F-A78A-895DF0451D96}" type="presParOf" srcId="{B51D941B-E158-456A-9FA0-D64597C00542}" destId="{7A0E3E08-EA01-4D40-94F1-EC2E7446093D}" srcOrd="2" destOrd="0" presId="urn:microsoft.com/office/officeart/2005/8/layout/defaul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4BF974C-C370-4A1A-A512-EE9FED9EB687}">
      <dsp:nvSpPr>
        <dsp:cNvPr id="0" name=""/>
        <dsp:cNvSpPr/>
      </dsp:nvSpPr>
      <dsp:spPr>
        <a:xfrm rot="5400000">
          <a:off x="4754808" y="-1822129"/>
          <a:ext cx="1060846" cy="4974336"/>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US" sz="1500" b="1" kern="1200" dirty="0" smtClean="0"/>
            <a:t>States of deprivation</a:t>
          </a:r>
          <a:endParaRPr lang="en-US" sz="1500" kern="1200" dirty="0"/>
        </a:p>
        <a:p>
          <a:pPr marL="228600" lvl="2" indent="-114300" algn="l" defTabSz="666750" rtl="0">
            <a:lnSpc>
              <a:spcPct val="90000"/>
            </a:lnSpc>
            <a:spcBef>
              <a:spcPct val="0"/>
            </a:spcBef>
            <a:spcAft>
              <a:spcPct val="15000"/>
            </a:spcAft>
            <a:buChar char="••"/>
          </a:pPr>
          <a:r>
            <a:rPr lang="en-US" sz="1500" b="1" kern="1200" dirty="0" smtClean="0"/>
            <a:t>Physical—food, clothing, warmth, safety</a:t>
          </a:r>
          <a:endParaRPr lang="en-US" sz="1500" kern="1200" dirty="0"/>
        </a:p>
        <a:p>
          <a:pPr marL="228600" lvl="2" indent="-114300" algn="l" defTabSz="666750" rtl="0">
            <a:lnSpc>
              <a:spcPct val="90000"/>
            </a:lnSpc>
            <a:spcBef>
              <a:spcPct val="0"/>
            </a:spcBef>
            <a:spcAft>
              <a:spcPct val="15000"/>
            </a:spcAft>
            <a:buChar char="••"/>
          </a:pPr>
          <a:r>
            <a:rPr lang="en-US" sz="1500" b="1" kern="1200" dirty="0" smtClean="0"/>
            <a:t>Social—belonging and affection</a:t>
          </a:r>
          <a:endParaRPr lang="en-US" sz="1500" kern="1200" dirty="0"/>
        </a:p>
        <a:p>
          <a:pPr marL="228600" lvl="2" indent="-114300" algn="l" defTabSz="666750" rtl="0">
            <a:lnSpc>
              <a:spcPct val="90000"/>
            </a:lnSpc>
            <a:spcBef>
              <a:spcPct val="0"/>
            </a:spcBef>
            <a:spcAft>
              <a:spcPct val="15000"/>
            </a:spcAft>
            <a:buChar char="••"/>
          </a:pPr>
          <a:r>
            <a:rPr lang="en-US" sz="1500" b="1" kern="1200" dirty="0" smtClean="0"/>
            <a:t>Individual—knowledge and self-expression</a:t>
          </a:r>
          <a:endParaRPr lang="en-US" sz="1500" kern="1200" dirty="0"/>
        </a:p>
      </dsp:txBody>
      <dsp:txXfrm rot="5400000">
        <a:off x="4754808" y="-1822129"/>
        <a:ext cx="1060846" cy="4974336"/>
      </dsp:txXfrm>
    </dsp:sp>
    <dsp:sp modelId="{86C655B7-0D6E-41A8-A3C1-45DE1F42479B}">
      <dsp:nvSpPr>
        <dsp:cNvPr id="0" name=""/>
        <dsp:cNvSpPr/>
      </dsp:nvSpPr>
      <dsp:spPr>
        <a:xfrm>
          <a:off x="0" y="2009"/>
          <a:ext cx="2798064" cy="132605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lvl="0" algn="ctr" defTabSz="1689100" rtl="0">
            <a:lnSpc>
              <a:spcPct val="90000"/>
            </a:lnSpc>
            <a:spcBef>
              <a:spcPct val="0"/>
            </a:spcBef>
            <a:spcAft>
              <a:spcPct val="35000"/>
            </a:spcAft>
          </a:pPr>
          <a:r>
            <a:rPr lang="en-US" sz="3800" b="1" kern="1200" dirty="0" smtClean="0"/>
            <a:t>Needs</a:t>
          </a:r>
          <a:endParaRPr lang="en-US" sz="3800" kern="1200" dirty="0"/>
        </a:p>
      </dsp:txBody>
      <dsp:txXfrm>
        <a:off x="0" y="2009"/>
        <a:ext cx="2798064" cy="1326058"/>
      </dsp:txXfrm>
    </dsp:sp>
    <dsp:sp modelId="{BD579E72-7D26-4388-A97F-F030469FBD2F}">
      <dsp:nvSpPr>
        <dsp:cNvPr id="0" name=""/>
        <dsp:cNvSpPr/>
      </dsp:nvSpPr>
      <dsp:spPr>
        <a:xfrm rot="5400000">
          <a:off x="4754808" y="-429768"/>
          <a:ext cx="1060846" cy="4974336"/>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US" sz="1500" b="1" kern="1200" dirty="0" smtClean="0"/>
            <a:t>Form that needs take as they are shaped by culture and individual personality</a:t>
          </a:r>
          <a:endParaRPr lang="en-US" sz="1500" kern="1200" dirty="0"/>
        </a:p>
      </dsp:txBody>
      <dsp:txXfrm rot="5400000">
        <a:off x="4754808" y="-429768"/>
        <a:ext cx="1060846" cy="4974336"/>
      </dsp:txXfrm>
    </dsp:sp>
    <dsp:sp modelId="{BAACF0C3-5BF4-4524-AF7D-15C61ECBB362}">
      <dsp:nvSpPr>
        <dsp:cNvPr id="0" name=""/>
        <dsp:cNvSpPr/>
      </dsp:nvSpPr>
      <dsp:spPr>
        <a:xfrm>
          <a:off x="0" y="1394370"/>
          <a:ext cx="2798064" cy="132605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lvl="0" algn="ctr" defTabSz="1689100" rtl="0">
            <a:lnSpc>
              <a:spcPct val="90000"/>
            </a:lnSpc>
            <a:spcBef>
              <a:spcPct val="0"/>
            </a:spcBef>
            <a:spcAft>
              <a:spcPct val="35000"/>
            </a:spcAft>
          </a:pPr>
          <a:r>
            <a:rPr lang="en-US" sz="3800" b="1" kern="1200" dirty="0" smtClean="0"/>
            <a:t>Wants</a:t>
          </a:r>
          <a:endParaRPr lang="en-US" sz="3800" kern="1200" dirty="0"/>
        </a:p>
      </dsp:txBody>
      <dsp:txXfrm>
        <a:off x="0" y="1394370"/>
        <a:ext cx="2798064" cy="1326058"/>
      </dsp:txXfrm>
    </dsp:sp>
    <dsp:sp modelId="{93747C45-8C78-45F6-86F9-3CA6AA7600EA}">
      <dsp:nvSpPr>
        <dsp:cNvPr id="0" name=""/>
        <dsp:cNvSpPr/>
      </dsp:nvSpPr>
      <dsp:spPr>
        <a:xfrm rot="5400000">
          <a:off x="4754808" y="962593"/>
          <a:ext cx="1060846" cy="4974336"/>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US" sz="1500" b="1" kern="1200" dirty="0" smtClean="0"/>
            <a:t>Wants backed by buying power</a:t>
          </a:r>
          <a:endParaRPr lang="en-US" sz="1500" kern="1200" dirty="0"/>
        </a:p>
      </dsp:txBody>
      <dsp:txXfrm rot="5400000">
        <a:off x="4754808" y="962593"/>
        <a:ext cx="1060846" cy="4974336"/>
      </dsp:txXfrm>
    </dsp:sp>
    <dsp:sp modelId="{52E0038A-58FE-4BF8-9CFB-12828007B89A}">
      <dsp:nvSpPr>
        <dsp:cNvPr id="0" name=""/>
        <dsp:cNvSpPr/>
      </dsp:nvSpPr>
      <dsp:spPr>
        <a:xfrm>
          <a:off x="0" y="2786732"/>
          <a:ext cx="2798064" cy="132605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lvl="0" algn="ctr" defTabSz="1689100" rtl="0">
            <a:lnSpc>
              <a:spcPct val="90000"/>
            </a:lnSpc>
            <a:spcBef>
              <a:spcPct val="0"/>
            </a:spcBef>
            <a:spcAft>
              <a:spcPct val="35000"/>
            </a:spcAft>
          </a:pPr>
          <a:r>
            <a:rPr lang="en-US" sz="3800" b="1" kern="1200" dirty="0" smtClean="0"/>
            <a:t>Demands</a:t>
          </a:r>
          <a:endParaRPr lang="en-US" sz="3800" kern="1200" dirty="0"/>
        </a:p>
      </dsp:txBody>
      <dsp:txXfrm>
        <a:off x="0" y="2786732"/>
        <a:ext cx="2798064" cy="132605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C0AA655-5C7D-4EA5-B539-3F6B1A781631}">
      <dsp:nvSpPr>
        <dsp:cNvPr id="0" name=""/>
        <dsp:cNvSpPr/>
      </dsp:nvSpPr>
      <dsp:spPr>
        <a:xfrm rot="21300000">
          <a:off x="133541" y="1187584"/>
          <a:ext cx="6819516" cy="596630"/>
        </a:xfrm>
        <a:prstGeom prst="mathMinus">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1F452B-FF6D-4A1D-BBB6-60E072AB62A5}">
      <dsp:nvSpPr>
        <dsp:cNvPr id="0" name=""/>
        <dsp:cNvSpPr/>
      </dsp:nvSpPr>
      <dsp:spPr>
        <a:xfrm>
          <a:off x="850392" y="148590"/>
          <a:ext cx="2125980" cy="1188720"/>
        </a:xfrm>
        <a:prstGeom prst="downArrow">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BA8B4C-973C-4D9B-AF8A-32671779C14C}">
      <dsp:nvSpPr>
        <dsp:cNvPr id="0" name=""/>
        <dsp:cNvSpPr/>
      </dsp:nvSpPr>
      <dsp:spPr>
        <a:xfrm>
          <a:off x="3755898" y="0"/>
          <a:ext cx="2267712" cy="1248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lvl="0" algn="l" defTabSz="1244600" rtl="0">
            <a:lnSpc>
              <a:spcPct val="90000"/>
            </a:lnSpc>
            <a:spcBef>
              <a:spcPct val="0"/>
            </a:spcBef>
            <a:spcAft>
              <a:spcPct val="35000"/>
            </a:spcAft>
          </a:pPr>
          <a:r>
            <a:rPr lang="en-US" sz="2800" b="1" kern="1200" dirty="0" smtClean="0"/>
            <a:t>Customers</a:t>
          </a:r>
          <a:endParaRPr lang="en-US" sz="2800" b="1" kern="1200" dirty="0"/>
        </a:p>
        <a:p>
          <a:pPr marL="228600" lvl="1" indent="-228600" algn="l" defTabSz="889000" rtl="0">
            <a:lnSpc>
              <a:spcPct val="90000"/>
            </a:lnSpc>
            <a:spcBef>
              <a:spcPct val="0"/>
            </a:spcBef>
            <a:spcAft>
              <a:spcPct val="15000"/>
            </a:spcAft>
            <a:buChar char="••"/>
          </a:pPr>
          <a:r>
            <a:rPr lang="en-US" sz="2000" b="1" kern="1200" dirty="0" smtClean="0"/>
            <a:t>Value and satisfaction</a:t>
          </a:r>
          <a:endParaRPr lang="en-US" sz="2000" kern="1200" dirty="0"/>
        </a:p>
      </dsp:txBody>
      <dsp:txXfrm>
        <a:off x="3755898" y="0"/>
        <a:ext cx="2267712" cy="1248156"/>
      </dsp:txXfrm>
    </dsp:sp>
    <dsp:sp modelId="{131372CA-366C-4BDE-98F4-C7D5595D5219}">
      <dsp:nvSpPr>
        <dsp:cNvPr id="0" name=""/>
        <dsp:cNvSpPr/>
      </dsp:nvSpPr>
      <dsp:spPr>
        <a:xfrm>
          <a:off x="4110227" y="1634489"/>
          <a:ext cx="2125980" cy="1188720"/>
        </a:xfrm>
        <a:prstGeom prst="upArrow">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F6F742-8268-4B7D-A818-D0F7FD4FFF67}">
      <dsp:nvSpPr>
        <dsp:cNvPr id="0" name=""/>
        <dsp:cNvSpPr/>
      </dsp:nvSpPr>
      <dsp:spPr>
        <a:xfrm>
          <a:off x="572483" y="1723644"/>
          <a:ext cx="3248724" cy="1248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lvl="0" algn="l" defTabSz="1244600" rtl="0">
            <a:lnSpc>
              <a:spcPct val="90000"/>
            </a:lnSpc>
            <a:spcBef>
              <a:spcPct val="0"/>
            </a:spcBef>
            <a:spcAft>
              <a:spcPct val="35000"/>
            </a:spcAft>
          </a:pPr>
          <a:r>
            <a:rPr lang="en-US" sz="2800" b="1" kern="1200" dirty="0" smtClean="0"/>
            <a:t>Marketers</a:t>
          </a:r>
          <a:endParaRPr lang="en-US" sz="2800" kern="1200" dirty="0"/>
        </a:p>
        <a:p>
          <a:pPr marL="228600" lvl="1" indent="-228600" algn="l" defTabSz="889000" rtl="0">
            <a:lnSpc>
              <a:spcPct val="90000"/>
            </a:lnSpc>
            <a:spcBef>
              <a:spcPct val="0"/>
            </a:spcBef>
            <a:spcAft>
              <a:spcPct val="15000"/>
            </a:spcAft>
            <a:buChar char="••"/>
          </a:pPr>
          <a:r>
            <a:rPr lang="en-US" sz="2000" b="1" kern="1200" dirty="0" smtClean="0"/>
            <a:t>Set the right level of expectations</a:t>
          </a:r>
          <a:endParaRPr lang="en-US" sz="2000" kern="1200" dirty="0"/>
        </a:p>
        <a:p>
          <a:pPr marL="228600" lvl="1" indent="-228600" algn="l" defTabSz="889000" rtl="0">
            <a:lnSpc>
              <a:spcPct val="90000"/>
            </a:lnSpc>
            <a:spcBef>
              <a:spcPct val="0"/>
            </a:spcBef>
            <a:spcAft>
              <a:spcPct val="15000"/>
            </a:spcAft>
            <a:buChar char="••"/>
          </a:pPr>
          <a:r>
            <a:rPr lang="en-US" sz="2000" b="1" kern="1200" dirty="0" smtClean="0"/>
            <a:t>Not too high or low</a:t>
          </a:r>
          <a:endParaRPr lang="en-US" sz="2000" kern="1200" dirty="0"/>
        </a:p>
      </dsp:txBody>
      <dsp:txXfrm>
        <a:off x="572483" y="1723644"/>
        <a:ext cx="3248724" cy="1248156"/>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8C84D32-8593-4FFC-BC0C-F37AE109C92D}">
      <dsp:nvSpPr>
        <dsp:cNvPr id="0" name=""/>
        <dsp:cNvSpPr/>
      </dsp:nvSpPr>
      <dsp:spPr>
        <a:xfrm>
          <a:off x="605789" y="0"/>
          <a:ext cx="6865620" cy="4419600"/>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51A03D-1B27-4652-A36A-65E85F2A456D}">
      <dsp:nvSpPr>
        <dsp:cNvPr id="0" name=""/>
        <dsp:cNvSpPr/>
      </dsp:nvSpPr>
      <dsp:spPr>
        <a:xfrm>
          <a:off x="3549" y="1325880"/>
          <a:ext cx="1551942" cy="17678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b="1" kern="1200" dirty="0" smtClean="0">
              <a:solidFill>
                <a:schemeClr val="tx1"/>
              </a:solidFill>
            </a:rPr>
            <a:t>Production concept</a:t>
          </a:r>
          <a:endParaRPr lang="en-US" sz="1800" kern="1200" dirty="0">
            <a:solidFill>
              <a:schemeClr val="tx1"/>
            </a:solidFill>
          </a:endParaRPr>
        </a:p>
      </dsp:txBody>
      <dsp:txXfrm>
        <a:off x="3549" y="1325880"/>
        <a:ext cx="1551942" cy="1767840"/>
      </dsp:txXfrm>
    </dsp:sp>
    <dsp:sp modelId="{5F1C2096-D0DC-4A4B-86DC-122E122CFBBA}">
      <dsp:nvSpPr>
        <dsp:cNvPr id="0" name=""/>
        <dsp:cNvSpPr/>
      </dsp:nvSpPr>
      <dsp:spPr>
        <a:xfrm>
          <a:off x="1633089" y="1325880"/>
          <a:ext cx="1551942" cy="17678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b="1" kern="1200" dirty="0" smtClean="0">
              <a:solidFill>
                <a:schemeClr val="tx1"/>
              </a:solidFill>
            </a:rPr>
            <a:t>Product concept</a:t>
          </a:r>
          <a:endParaRPr lang="en-US" sz="1800" kern="1200" dirty="0">
            <a:solidFill>
              <a:schemeClr val="tx1"/>
            </a:solidFill>
          </a:endParaRPr>
        </a:p>
      </dsp:txBody>
      <dsp:txXfrm>
        <a:off x="1633089" y="1325880"/>
        <a:ext cx="1551942" cy="1767840"/>
      </dsp:txXfrm>
    </dsp:sp>
    <dsp:sp modelId="{2269662A-8BFB-46D6-9C72-346589547FB8}">
      <dsp:nvSpPr>
        <dsp:cNvPr id="0" name=""/>
        <dsp:cNvSpPr/>
      </dsp:nvSpPr>
      <dsp:spPr>
        <a:xfrm>
          <a:off x="3262628" y="1325880"/>
          <a:ext cx="1551942" cy="176784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b="1" kern="1200" dirty="0" smtClean="0">
              <a:solidFill>
                <a:schemeClr val="tx1"/>
              </a:solidFill>
            </a:rPr>
            <a:t>Selling concept</a:t>
          </a:r>
          <a:endParaRPr lang="en-US" sz="1800" kern="1200" dirty="0">
            <a:solidFill>
              <a:schemeClr val="tx1"/>
            </a:solidFill>
          </a:endParaRPr>
        </a:p>
      </dsp:txBody>
      <dsp:txXfrm>
        <a:off x="3262628" y="1325880"/>
        <a:ext cx="1551942" cy="1767840"/>
      </dsp:txXfrm>
    </dsp:sp>
    <dsp:sp modelId="{80FB5A71-90BF-4BED-A0A6-81C787AC95D9}">
      <dsp:nvSpPr>
        <dsp:cNvPr id="0" name=""/>
        <dsp:cNvSpPr/>
      </dsp:nvSpPr>
      <dsp:spPr>
        <a:xfrm>
          <a:off x="4892168" y="1325880"/>
          <a:ext cx="1551942" cy="176784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b="1" kern="1200" dirty="0" smtClean="0">
              <a:solidFill>
                <a:schemeClr val="tx1"/>
              </a:solidFill>
            </a:rPr>
            <a:t>Marketing concept</a:t>
          </a:r>
          <a:endParaRPr lang="en-US" sz="1800" kern="1200" dirty="0">
            <a:solidFill>
              <a:schemeClr val="tx1"/>
            </a:solidFill>
          </a:endParaRPr>
        </a:p>
      </dsp:txBody>
      <dsp:txXfrm>
        <a:off x="4892168" y="1325880"/>
        <a:ext cx="1551942" cy="1767840"/>
      </dsp:txXfrm>
    </dsp:sp>
    <dsp:sp modelId="{17082EAC-92CF-40CD-A280-5CD2572C4721}">
      <dsp:nvSpPr>
        <dsp:cNvPr id="0" name=""/>
        <dsp:cNvSpPr/>
      </dsp:nvSpPr>
      <dsp:spPr>
        <a:xfrm>
          <a:off x="6521707" y="1325880"/>
          <a:ext cx="1551942" cy="176784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b="1" kern="1200" dirty="0" smtClean="0">
              <a:solidFill>
                <a:schemeClr val="tx1"/>
              </a:solidFill>
            </a:rPr>
            <a:t>Societal concept</a:t>
          </a:r>
          <a:endParaRPr lang="en-US" sz="1800" kern="1200" dirty="0">
            <a:solidFill>
              <a:schemeClr val="tx1"/>
            </a:solidFill>
          </a:endParaRPr>
        </a:p>
      </dsp:txBody>
      <dsp:txXfrm>
        <a:off x="6521707" y="1325880"/>
        <a:ext cx="1551942" cy="176784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634D899-67E5-4847-A44C-6A42AC68CED1}">
      <dsp:nvSpPr>
        <dsp:cNvPr id="0" name=""/>
        <dsp:cNvSpPr/>
      </dsp:nvSpPr>
      <dsp:spPr>
        <a:xfrm>
          <a:off x="26" y="256768"/>
          <a:ext cx="2563713" cy="911225"/>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lvl="0" algn="ctr" defTabSz="1022350" rtl="0">
            <a:lnSpc>
              <a:spcPct val="90000"/>
            </a:lnSpc>
            <a:spcBef>
              <a:spcPct val="0"/>
            </a:spcBef>
            <a:spcAft>
              <a:spcPct val="35000"/>
            </a:spcAft>
          </a:pPr>
          <a:r>
            <a:rPr lang="en-US" sz="2300" b="1" kern="1200" dirty="0" smtClean="0"/>
            <a:t>Customer- perceived value</a:t>
          </a:r>
          <a:endParaRPr lang="en-US" sz="2300" kern="1200" dirty="0"/>
        </a:p>
      </dsp:txBody>
      <dsp:txXfrm>
        <a:off x="26" y="256768"/>
        <a:ext cx="2563713" cy="911225"/>
      </dsp:txXfrm>
    </dsp:sp>
    <dsp:sp modelId="{6F94C92F-BE4D-403D-A2C5-A870A7539662}">
      <dsp:nvSpPr>
        <dsp:cNvPr id="0" name=""/>
        <dsp:cNvSpPr/>
      </dsp:nvSpPr>
      <dsp:spPr>
        <a:xfrm>
          <a:off x="26" y="1111659"/>
          <a:ext cx="2563713" cy="2746372"/>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rtl="0">
            <a:lnSpc>
              <a:spcPct val="90000"/>
            </a:lnSpc>
            <a:spcBef>
              <a:spcPct val="0"/>
            </a:spcBef>
            <a:spcAft>
              <a:spcPct val="15000"/>
            </a:spcAft>
            <a:buChar char="••"/>
          </a:pPr>
          <a:r>
            <a:rPr lang="en-US" sz="2300" kern="1200" dirty="0" smtClean="0"/>
            <a:t>The difference between total customer value and total customer cost</a:t>
          </a:r>
          <a:endParaRPr lang="en-US" sz="2300" kern="1200" dirty="0"/>
        </a:p>
      </dsp:txBody>
      <dsp:txXfrm>
        <a:off x="26" y="1111659"/>
        <a:ext cx="2563713" cy="2746372"/>
      </dsp:txXfrm>
    </dsp:sp>
    <dsp:sp modelId="{BD34603E-5910-4BB7-87C8-BBD451064BDD}">
      <dsp:nvSpPr>
        <dsp:cNvPr id="0" name=""/>
        <dsp:cNvSpPr/>
      </dsp:nvSpPr>
      <dsp:spPr>
        <a:xfrm>
          <a:off x="2922686" y="228597"/>
          <a:ext cx="2563713" cy="798556"/>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lvl="0" algn="ctr" defTabSz="1022350" rtl="0">
            <a:lnSpc>
              <a:spcPct val="90000"/>
            </a:lnSpc>
            <a:spcBef>
              <a:spcPct val="0"/>
            </a:spcBef>
            <a:spcAft>
              <a:spcPct val="35000"/>
            </a:spcAft>
          </a:pPr>
          <a:r>
            <a:rPr lang="en-US" sz="2300" b="1" kern="1200" dirty="0" smtClean="0"/>
            <a:t>Customer satisfaction</a:t>
          </a:r>
          <a:endParaRPr lang="en-US" sz="2300" kern="1200" dirty="0"/>
        </a:p>
      </dsp:txBody>
      <dsp:txXfrm>
        <a:off x="2922686" y="228597"/>
        <a:ext cx="2563713" cy="798556"/>
      </dsp:txXfrm>
    </dsp:sp>
    <dsp:sp modelId="{0C242CFE-C2DA-40FF-98D3-57237A7E987B}">
      <dsp:nvSpPr>
        <dsp:cNvPr id="0" name=""/>
        <dsp:cNvSpPr/>
      </dsp:nvSpPr>
      <dsp:spPr>
        <a:xfrm>
          <a:off x="2922659" y="1083492"/>
          <a:ext cx="2563713" cy="2746372"/>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rtl="0">
            <a:lnSpc>
              <a:spcPct val="90000"/>
            </a:lnSpc>
            <a:spcBef>
              <a:spcPct val="0"/>
            </a:spcBef>
            <a:spcAft>
              <a:spcPct val="15000"/>
            </a:spcAft>
            <a:buChar char="••"/>
          </a:pPr>
          <a:r>
            <a:rPr lang="en-US" sz="2300" kern="1200" dirty="0" smtClean="0"/>
            <a:t>The extent to which a product’s perceived performance matches a buyer’s expectations</a:t>
          </a:r>
          <a:endParaRPr lang="en-US" sz="2300" kern="1200" dirty="0"/>
        </a:p>
      </dsp:txBody>
      <dsp:txXfrm>
        <a:off x="2922659" y="1083492"/>
        <a:ext cx="2563713" cy="2746372"/>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597307C-16F1-4858-98CA-F151F6CD4643}">
      <dsp:nvSpPr>
        <dsp:cNvPr id="0" name=""/>
        <dsp:cNvSpPr/>
      </dsp:nvSpPr>
      <dsp:spPr>
        <a:xfrm>
          <a:off x="88552" y="25"/>
          <a:ext cx="2489894" cy="149393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US" sz="2900" kern="1200" dirty="0" smtClean="0"/>
            <a:t>Basic Relationships</a:t>
          </a:r>
          <a:endParaRPr lang="en-US" sz="2900" kern="1200" dirty="0"/>
        </a:p>
      </dsp:txBody>
      <dsp:txXfrm>
        <a:off x="88552" y="25"/>
        <a:ext cx="2489894" cy="1493936"/>
      </dsp:txXfrm>
    </dsp:sp>
    <dsp:sp modelId="{7A0E3E08-EA01-4D40-94F1-EC2E7446093D}">
      <dsp:nvSpPr>
        <dsp:cNvPr id="0" name=""/>
        <dsp:cNvSpPr/>
      </dsp:nvSpPr>
      <dsp:spPr>
        <a:xfrm>
          <a:off x="88552" y="1742951"/>
          <a:ext cx="2489894" cy="149393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US" sz="2900" kern="1200" dirty="0" smtClean="0"/>
            <a:t>Full Partnerships</a:t>
          </a:r>
          <a:endParaRPr lang="en-US" sz="2900" kern="1200" dirty="0"/>
        </a:p>
      </dsp:txBody>
      <dsp:txXfrm>
        <a:off x="88552" y="1742951"/>
        <a:ext cx="2489894" cy="149393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6DA03D2C-A0D8-482F-8C77-E2C42015CF22}" type="datetime1">
              <a:rPr lang="en-US"/>
              <a:pPr/>
              <a:t>1/17/2015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smtClean="0"/>
              <a:t>Click to edit Master text styles</a:t>
            </a:r>
          </a:p>
          <a:p>
            <a:pPr lvl="1"/>
            <a:r>
              <a:rPr lang="en-US" smtClean="0"/>
              <a:t>Second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0A5D91B7-6049-40DA-824A-C130957B82CF}" type="slidenum">
              <a:rPr lang="en-US"/>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mn-lt"/>
        <a:ea typeface="ＭＳ Ｐゴシック" charset="-128"/>
        <a:cs typeface="ＭＳ Ｐゴシック" charset="-128"/>
      </a:defRPr>
    </a:lvl1pPr>
    <a:lvl2pPr marL="457200" algn="l" rtl="0" eaLnBrk="0" fontAlgn="base" hangingPunct="0">
      <a:spcBef>
        <a:spcPct val="0"/>
      </a:spcBef>
      <a:spcAft>
        <a:spcPct val="0"/>
      </a:spcAft>
      <a:defRPr sz="1200" kern="1200">
        <a:solidFill>
          <a:schemeClr val="tx1"/>
        </a:solidFill>
        <a:latin typeface="+mn-lt"/>
        <a:ea typeface="ＭＳ Ｐゴシック" charset="-128"/>
        <a:cs typeface="+mn-cs"/>
      </a:defRPr>
    </a:lvl2pPr>
    <a:lvl3pPr marL="1143000" indent="-228600" algn="l"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600200" indent="-228600" algn="l"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2057400" indent="-228600" algn="l"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p:spPr>
      </p:sp>
      <p:sp>
        <p:nvSpPr>
          <p:cNvPr id="15363" name="Notes Placeholder 2"/>
          <p:cNvSpPr>
            <a:spLocks noGrp="1"/>
          </p:cNvSpPr>
          <p:nvPr>
            <p:ph type="body" idx="1"/>
          </p:nvPr>
        </p:nvSpPr>
        <p:spPr bwMode="auto">
          <a:noFill/>
        </p:spPr>
        <p:txBody>
          <a:bodyPr/>
          <a:lstStyle/>
          <a:p>
            <a:endParaRPr lang="en-US" dirty="0" smtClean="0"/>
          </a:p>
        </p:txBody>
      </p:sp>
      <p:sp>
        <p:nvSpPr>
          <p:cNvPr id="15364" name="Slide Number Placeholder 3"/>
          <p:cNvSpPr>
            <a:spLocks noGrp="1"/>
          </p:cNvSpPr>
          <p:nvPr>
            <p:ph type="sldNum" sz="quarter" idx="5"/>
          </p:nvPr>
        </p:nvSpPr>
        <p:spPr bwMode="auto">
          <a:noFill/>
          <a:ln>
            <a:miter lim="800000"/>
            <a:headEnd/>
            <a:tailEnd/>
          </a:ln>
        </p:spPr>
        <p:txBody>
          <a:bodyPr/>
          <a:lstStyle/>
          <a:p>
            <a:fld id="{7A2003AB-DFC0-4BB6-BF21-9D4D31FD3E7B}" type="slidenum">
              <a:rPr lang="en-US"/>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bwMode="auto">
          <a:noFill/>
          <a:ln>
            <a:miter lim="800000"/>
            <a:headEnd/>
            <a:tailEnd/>
          </a:ln>
        </p:spPr>
        <p:txBody>
          <a:bodyPr/>
          <a:lstStyle/>
          <a:p>
            <a:fld id="{2E892321-AABB-4F52-859A-C4903E586E0D}" type="slidenum">
              <a:rPr lang="en-US"/>
              <a:pPr/>
              <a:t>10</a:t>
            </a:fld>
            <a:endParaRPr lang="en-US" dirty="0"/>
          </a:p>
        </p:txBody>
      </p:sp>
      <p:sp>
        <p:nvSpPr>
          <p:cNvPr id="358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5844" name="Rectangle 3"/>
          <p:cNvSpPr>
            <a:spLocks noGrp="1" noChangeArrowheads="1"/>
          </p:cNvSpPr>
          <p:nvPr>
            <p:ph type="body" idx="1"/>
          </p:nvPr>
        </p:nvSpPr>
        <p:spPr bwMode="auto">
          <a:noFill/>
        </p:spPr>
        <p:txBody>
          <a:bodyPr/>
          <a:lstStyle/>
          <a:p>
            <a:r>
              <a:rPr lang="en-US" sz="1200" kern="1200" baseline="0" dirty="0" smtClean="0">
                <a:solidFill>
                  <a:schemeClr val="tx1"/>
                </a:solidFill>
                <a:latin typeface="+mn-lt"/>
                <a:ea typeface="ＭＳ Ｐゴシック" charset="-128"/>
                <a:cs typeface="ＭＳ Ｐゴシック" charset="-128"/>
              </a:rPr>
              <a:t>Now that the company</a:t>
            </a:r>
          </a:p>
          <a:p>
            <a:r>
              <a:rPr lang="en-US" sz="1200" kern="1200" baseline="0" dirty="0" smtClean="0">
                <a:solidFill>
                  <a:schemeClr val="tx1"/>
                </a:solidFill>
                <a:latin typeface="+mn-lt"/>
                <a:ea typeface="ＭＳ Ｐゴシック" charset="-128"/>
                <a:cs typeface="ＭＳ Ｐゴシック" charset="-128"/>
              </a:rPr>
              <a:t>fully understands its</a:t>
            </a:r>
          </a:p>
          <a:p>
            <a:r>
              <a:rPr lang="en-US" sz="1200" kern="1200" baseline="0" dirty="0" smtClean="0">
                <a:solidFill>
                  <a:schemeClr val="tx1"/>
                </a:solidFill>
                <a:latin typeface="+mn-lt"/>
                <a:ea typeface="ＭＳ Ｐゴシック" charset="-128"/>
                <a:cs typeface="ＭＳ Ｐゴシック" charset="-128"/>
              </a:rPr>
              <a:t>consumers and the marketplace, it</a:t>
            </a:r>
          </a:p>
          <a:p>
            <a:r>
              <a:rPr lang="en-US" sz="1200" kern="1200" baseline="0" dirty="0" smtClean="0">
                <a:solidFill>
                  <a:schemeClr val="tx1"/>
                </a:solidFill>
                <a:latin typeface="+mn-lt"/>
                <a:ea typeface="ＭＳ Ｐゴシック" charset="-128"/>
                <a:cs typeface="ＭＳ Ｐゴシック" charset="-128"/>
              </a:rPr>
              <a:t>must decide which customers it will</a:t>
            </a:r>
          </a:p>
          <a:p>
            <a:r>
              <a:rPr lang="en-US" sz="1200" kern="1200" baseline="0" dirty="0" smtClean="0">
                <a:solidFill>
                  <a:schemeClr val="tx1"/>
                </a:solidFill>
                <a:latin typeface="+mn-lt"/>
                <a:ea typeface="ＭＳ Ｐゴシック" charset="-128"/>
                <a:cs typeface="ＭＳ Ｐゴシック" charset="-128"/>
              </a:rPr>
              <a:t>serve and how it will bring them value.</a:t>
            </a:r>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bwMode="auto">
          <a:noFill/>
          <a:ln>
            <a:miter lim="800000"/>
            <a:headEnd/>
            <a:tailEnd/>
          </a:ln>
        </p:spPr>
        <p:txBody>
          <a:bodyPr/>
          <a:lstStyle/>
          <a:p>
            <a:fld id="{C8274751-5A5B-44F2-8E4E-1329E4B71860}" type="slidenum">
              <a:rPr lang="en-US"/>
              <a:pPr/>
              <a:t>11</a:t>
            </a:fld>
            <a:endParaRPr lang="en-US" dirty="0"/>
          </a:p>
        </p:txBody>
      </p:sp>
      <p:sp>
        <p:nvSpPr>
          <p:cNvPr id="378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7892" name="Rectangle 3"/>
          <p:cNvSpPr>
            <a:spLocks noGrp="1" noChangeArrowheads="1"/>
          </p:cNvSpPr>
          <p:nvPr>
            <p:ph type="body" idx="1"/>
          </p:nvPr>
        </p:nvSpPr>
        <p:spPr bwMode="auto">
          <a:noFill/>
        </p:spPr>
        <p:txBody>
          <a:bodyPr/>
          <a:lstStyle/>
          <a:p>
            <a:r>
              <a:rPr lang="en-US" b="1" dirty="0" smtClean="0"/>
              <a:t>Note to Instructor: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bwMode="auto">
          <a:noFill/>
          <a:ln>
            <a:miter lim="800000"/>
            <a:headEnd/>
            <a:tailEnd/>
          </a:ln>
        </p:spPr>
        <p:txBody>
          <a:bodyPr/>
          <a:lstStyle/>
          <a:p>
            <a:fld id="{22C9136A-B33D-42A7-8404-09BDF19B3A2F}" type="slidenum">
              <a:rPr lang="en-US"/>
              <a:pPr/>
              <a:t>12</a:t>
            </a:fld>
            <a:endParaRPr lang="en-US" dirty="0"/>
          </a:p>
        </p:txBody>
      </p:sp>
      <p:sp>
        <p:nvSpPr>
          <p:cNvPr id="419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1988" name="Rectangle 3"/>
          <p:cNvSpPr>
            <a:spLocks noGrp="1" noChangeArrowheads="1"/>
          </p:cNvSpPr>
          <p:nvPr>
            <p:ph type="body" idx="1"/>
          </p:nvPr>
        </p:nvSpPr>
        <p:spPr bwMode="auto">
          <a:noFill/>
        </p:spPr>
        <p:txBody>
          <a:bodyPr/>
          <a:lstStyle/>
          <a:p>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bwMode="auto">
          <a:noFill/>
          <a:ln>
            <a:miter lim="800000"/>
            <a:headEnd/>
            <a:tailEnd/>
          </a:ln>
        </p:spPr>
        <p:txBody>
          <a:bodyPr/>
          <a:lstStyle/>
          <a:p>
            <a:fld id="{5695F71E-A4FA-4E99-8B7C-41D4BD8DC195}" type="slidenum">
              <a:rPr lang="en-US"/>
              <a:pPr/>
              <a:t>13</a:t>
            </a:fld>
            <a:endParaRPr lang="en-US" dirty="0"/>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4036" name="Rectangle 3"/>
          <p:cNvSpPr>
            <a:spLocks noGrp="1" noChangeArrowheads="1"/>
          </p:cNvSpPr>
          <p:nvPr>
            <p:ph type="body" idx="1"/>
          </p:nvPr>
        </p:nvSpPr>
        <p:spPr bwMode="auto">
          <a:noFill/>
        </p:spPr>
        <p:txBody>
          <a:bodyPr/>
          <a:lstStyle/>
          <a:p>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ln>
            <a:miter lim="800000"/>
            <a:headEnd/>
            <a:tailEnd/>
          </a:ln>
        </p:spPr>
        <p:txBody>
          <a:bodyPr/>
          <a:lstStyle/>
          <a:p>
            <a:fld id="{707B541C-BFCF-43F7-969A-116D7687F1DD}" type="slidenum">
              <a:rPr lang="en-US"/>
              <a:pPr/>
              <a:t>14</a:t>
            </a:fld>
            <a:endParaRPr lang="en-US" dirty="0"/>
          </a:p>
        </p:txBody>
      </p:sp>
      <p:sp>
        <p:nvSpPr>
          <p:cNvPr id="460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6084" name="Rectangle 3"/>
          <p:cNvSpPr>
            <a:spLocks noGrp="1" noChangeArrowheads="1"/>
          </p:cNvSpPr>
          <p:nvPr>
            <p:ph type="body" idx="1"/>
          </p:nvPr>
        </p:nvSpPr>
        <p:spPr bwMode="auto">
          <a:noFill/>
        </p:spPr>
        <p:txBody>
          <a:bodyPr/>
          <a:lstStyle/>
          <a:p>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bwMode="auto">
          <a:noFill/>
          <a:ln>
            <a:miter lim="800000"/>
            <a:headEnd/>
            <a:tailEnd/>
          </a:ln>
        </p:spPr>
        <p:txBody>
          <a:bodyPr/>
          <a:lstStyle/>
          <a:p>
            <a:fld id="{EFF9851D-C895-4C4E-9EE4-9C25EB15553D}" type="slidenum">
              <a:rPr lang="en-US"/>
              <a:pPr/>
              <a:t>15</a:t>
            </a:fld>
            <a:endParaRPr lang="en-US" dirty="0"/>
          </a:p>
        </p:txBody>
      </p:sp>
      <p:sp>
        <p:nvSpPr>
          <p:cNvPr id="4813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8132" name="Rectangle 3"/>
          <p:cNvSpPr>
            <a:spLocks noGrp="1" noChangeArrowheads="1"/>
          </p:cNvSpPr>
          <p:nvPr>
            <p:ph type="body" idx="1"/>
          </p:nvPr>
        </p:nvSpPr>
        <p:spPr bwMode="auto">
          <a:noFill/>
        </p:spPr>
        <p:txBody>
          <a:bodyPr/>
          <a:lstStyle/>
          <a:p>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bwMode="auto">
          <a:noFill/>
          <a:ln>
            <a:miter lim="800000"/>
            <a:headEnd/>
            <a:tailEnd/>
          </a:ln>
        </p:spPr>
        <p:txBody>
          <a:bodyPr/>
          <a:lstStyle/>
          <a:p>
            <a:fld id="{7D505A09-3278-470E-82D6-EC6482512158}" type="slidenum">
              <a:rPr lang="en-US"/>
              <a:pPr/>
              <a:t>16</a:t>
            </a:fld>
            <a:endParaRPr lang="en-US" dirty="0"/>
          </a:p>
        </p:txBody>
      </p:sp>
      <p:sp>
        <p:nvSpPr>
          <p:cNvPr id="501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0180" name="Rectangle 3"/>
          <p:cNvSpPr>
            <a:spLocks noGrp="1" noChangeArrowheads="1"/>
          </p:cNvSpPr>
          <p:nvPr>
            <p:ph type="body" idx="1"/>
          </p:nvPr>
        </p:nvSpPr>
        <p:spPr bwMode="auto">
          <a:noFill/>
        </p:spPr>
        <p:txBody>
          <a:bodyPr/>
          <a:lstStyle/>
          <a:p>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bwMode="auto">
          <a:noFill/>
          <a:ln>
            <a:miter lim="800000"/>
            <a:headEnd/>
            <a:tailEnd/>
          </a:ln>
        </p:spPr>
        <p:txBody>
          <a:bodyPr/>
          <a:lstStyle/>
          <a:p>
            <a:fld id="{5A63513D-9A15-4BA1-9F8D-3EAB58BD40ED}" type="slidenum">
              <a:rPr lang="en-US"/>
              <a:pPr/>
              <a:t>17</a:t>
            </a:fld>
            <a:endParaRPr lang="en-US" dirty="0"/>
          </a:p>
        </p:txBody>
      </p:sp>
      <p:sp>
        <p:nvSpPr>
          <p:cNvPr id="522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2228" name="Rectangle 3"/>
          <p:cNvSpPr>
            <a:spLocks noGrp="1" noChangeArrowheads="1"/>
          </p:cNvSpPr>
          <p:nvPr>
            <p:ph type="body" idx="1"/>
          </p:nvPr>
        </p:nvSpPr>
        <p:spPr bwMode="auto">
          <a:noFill/>
        </p:spPr>
        <p:txBody>
          <a:bodyPr/>
          <a:lstStyle/>
          <a:p>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bwMode="auto">
          <a:noFill/>
          <a:ln>
            <a:miter lim="800000"/>
            <a:headEnd/>
            <a:tailEnd/>
          </a:ln>
        </p:spPr>
        <p:txBody>
          <a:bodyPr/>
          <a:lstStyle/>
          <a:p>
            <a:fld id="{B83546D1-0D76-4566-9100-56BD42ED1144}" type="slidenum">
              <a:rPr lang="en-US"/>
              <a:pPr/>
              <a:t>18</a:t>
            </a:fld>
            <a:endParaRPr lang="en-US" dirty="0"/>
          </a:p>
        </p:txBody>
      </p:sp>
      <p:sp>
        <p:nvSpPr>
          <p:cNvPr id="542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4276" name="Rectangle 3"/>
          <p:cNvSpPr>
            <a:spLocks noGrp="1" noChangeArrowheads="1"/>
          </p:cNvSpPr>
          <p:nvPr>
            <p:ph type="body" idx="1"/>
          </p:nvPr>
        </p:nvSpPr>
        <p:spPr bwMode="auto">
          <a:noFill/>
        </p:spPr>
        <p:txBody>
          <a:bodyPr/>
          <a:lstStyle/>
          <a:p>
            <a:r>
              <a:rPr lang="en-US" b="1" dirty="0" smtClean="0"/>
              <a:t>Discussion Questions</a:t>
            </a:r>
          </a:p>
          <a:p>
            <a:r>
              <a:rPr lang="en-US" i="1" dirty="0" smtClean="0"/>
              <a:t>What companies can you identify with social Marketing?</a:t>
            </a:r>
          </a:p>
          <a:p>
            <a:r>
              <a:rPr lang="en-US" i="1" dirty="0" smtClean="0"/>
              <a:t>What do these companies do that ties to the societal marketing concept? </a:t>
            </a:r>
          </a:p>
          <a:p>
            <a:endParaRPr lang="en-US" i="1" dirty="0" smtClean="0"/>
          </a:p>
          <a:p>
            <a:r>
              <a:rPr lang="en-US" dirty="0" smtClean="0"/>
              <a:t>Students might be familiar with many different companies that practice societal marketing through their Corporate Social Responsibility (CSR) initiatives. Students might be familiar with local retailers who are also involved in societal marketing. (Target, TOMS shoes). They will note that these companies donate, contribute, or offer services to charities and not-for-profit organizations.</a:t>
            </a:r>
          </a:p>
          <a:p>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ln>
            <a:miter lim="800000"/>
            <a:headEnd/>
            <a:tailEnd/>
          </a:ln>
        </p:spPr>
        <p:txBody>
          <a:bodyPr/>
          <a:lstStyle/>
          <a:p>
            <a:fld id="{C5ACAF8A-9204-4861-8E95-C8F50C32C37A}" type="slidenum">
              <a:rPr lang="en-US"/>
              <a:pPr/>
              <a:t>19</a:t>
            </a:fld>
            <a:endParaRPr lang="en-US" dirty="0"/>
          </a:p>
        </p:txBody>
      </p:sp>
      <p:sp>
        <p:nvSpPr>
          <p:cNvPr id="563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6324" name="Rectangle 3"/>
          <p:cNvSpPr>
            <a:spLocks noGrp="1" noChangeArrowheads="1"/>
          </p:cNvSpPr>
          <p:nvPr>
            <p:ph type="body" idx="1"/>
          </p:nvPr>
        </p:nvSpPr>
        <p:spPr bwMode="auto">
          <a:noFill/>
        </p:spPr>
        <p:txBody>
          <a:bodyPr/>
          <a:lstStyle/>
          <a:p>
            <a:r>
              <a:rPr lang="en-US" b="1" dirty="0" smtClean="0"/>
              <a:t>Note to Instructor</a:t>
            </a:r>
          </a:p>
          <a:p>
            <a:r>
              <a:rPr lang="en-US" sz="1300" dirty="0" smtClean="0"/>
              <a:t>This slide shows companies should balance </a:t>
            </a:r>
            <a:r>
              <a:rPr lang="en-US" sz="1300" i="1" dirty="0" smtClean="0"/>
              <a:t>three</a:t>
            </a:r>
            <a:r>
              <a:rPr lang="en-US" sz="1300" dirty="0" smtClean="0"/>
              <a:t> considerations in setting their marketing strategies.</a:t>
            </a:r>
          </a:p>
          <a:p>
            <a:r>
              <a:rPr lang="en-US" sz="1300" dirty="0" smtClean="0"/>
              <a:t>Johnson &amp; Johnson does this well.  Johnson &amp; Johnson would rather take a big loss than ship a bad batch of one of its products. Consider the tragic tampering case in which eight people died in 1982 from swallowing cyanide-laced capsules of Tylenol, a Johnson &amp; Johnson brand. Although Johnson &amp; Johnson believed that the pills had been altered in only a few stores,</a:t>
            </a:r>
            <a:r>
              <a:rPr lang="en-US" sz="1300" baseline="0" dirty="0" smtClean="0"/>
              <a:t> they</a:t>
            </a:r>
            <a:r>
              <a:rPr lang="en-US" sz="1300" dirty="0" smtClean="0"/>
              <a:t>recalled all of their product and launched an information campaign to instruct and reassure consumers. The recall cost the company $100 million in earnings.</a:t>
            </a:r>
          </a:p>
          <a:p>
            <a:endParaRPr lang="en-US" sz="1300" dirty="0" smtClean="0"/>
          </a:p>
          <a:p>
            <a:r>
              <a:rPr lang="en-US" sz="1300" dirty="0" smtClean="0"/>
              <a:t>In the long run, however, the company’s swift recall of Tylenol strengthened consumer confidence and loyalty, and today Tylenol remains one of the nation’s leading brands of pain reliever. </a:t>
            </a:r>
          </a:p>
          <a:p>
            <a:endParaRPr lang="en-US" sz="1300" dirty="0" smtClean="0"/>
          </a:p>
          <a:p>
            <a:r>
              <a:rPr lang="en-US" sz="1300" b="1" dirty="0" smtClean="0"/>
              <a:t>Discussion Question</a:t>
            </a:r>
          </a:p>
          <a:p>
            <a:r>
              <a:rPr lang="en-US" sz="1300" i="1" dirty="0" smtClean="0"/>
              <a:t>Ask students about other companies that have had serious problems with their products? How have these companies bounced back? </a:t>
            </a:r>
          </a:p>
          <a:p>
            <a:endParaRPr lang="en-US" i="1"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bwMode="auto">
          <a:noFill/>
          <a:ln>
            <a:miter lim="800000"/>
            <a:headEnd/>
            <a:tailEnd/>
          </a:ln>
        </p:spPr>
        <p:txBody>
          <a:bodyPr/>
          <a:lstStyle/>
          <a:p>
            <a:fld id="{02866214-ED49-491A-B003-FA49ED6147B3}" type="slidenum">
              <a:rPr lang="en-US"/>
              <a:pPr/>
              <a:t>2</a:t>
            </a:fld>
            <a:endParaRPr lang="en-US" dirty="0"/>
          </a:p>
        </p:txBody>
      </p:sp>
      <p:sp>
        <p:nvSpPr>
          <p:cNvPr id="174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2" name="Rectangle 3"/>
          <p:cNvSpPr>
            <a:spLocks noGrp="1" noChangeArrowheads="1"/>
          </p:cNvSpPr>
          <p:nvPr>
            <p:ph type="body" idx="1"/>
          </p:nvPr>
        </p:nvSpPr>
        <p:spPr bwMode="auto">
          <a:noFill/>
        </p:spPr>
        <p:txBody>
          <a:bodyPr/>
          <a:lstStyle/>
          <a:p>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noFill/>
          <a:ln>
            <a:miter lim="800000"/>
            <a:headEnd/>
            <a:tailEnd/>
          </a:ln>
        </p:spPr>
        <p:txBody>
          <a:bodyPr/>
          <a:lstStyle/>
          <a:p>
            <a:fld id="{827D0FCC-3432-4690-B54D-E1526BD73F57}" type="slidenum">
              <a:rPr lang="en-US"/>
              <a:pPr/>
              <a:t>20</a:t>
            </a:fld>
            <a:endParaRPr lang="en-US" dirty="0"/>
          </a:p>
        </p:txBody>
      </p:sp>
      <p:sp>
        <p:nvSpPr>
          <p:cNvPr id="583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8372" name="Rectangle 3"/>
          <p:cNvSpPr>
            <a:spLocks noGrp="1" noChangeArrowheads="1"/>
          </p:cNvSpPr>
          <p:nvPr>
            <p:ph type="body" idx="1"/>
          </p:nvPr>
        </p:nvSpPr>
        <p:spPr bwMode="auto">
          <a:noFill/>
        </p:spPr>
        <p:txBody>
          <a:bodyPr/>
          <a:lstStyle/>
          <a:p>
            <a:endParaRPr 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noFill/>
          <a:ln>
            <a:miter lim="800000"/>
            <a:headEnd/>
            <a:tailEnd/>
          </a:ln>
        </p:spPr>
        <p:txBody>
          <a:bodyPr/>
          <a:lstStyle/>
          <a:p>
            <a:fld id="{72505A4E-27A5-4FAC-8D00-A3D3BF75CC80}" type="slidenum">
              <a:rPr lang="en-US"/>
              <a:pPr/>
              <a:t>21</a:t>
            </a:fld>
            <a:endParaRPr lang="en-US" dirty="0"/>
          </a:p>
        </p:txBody>
      </p:sp>
      <p:sp>
        <p:nvSpPr>
          <p:cNvPr id="604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0420" name="Rectangle 3"/>
          <p:cNvSpPr>
            <a:spLocks noGrp="1" noChangeArrowheads="1"/>
          </p:cNvSpPr>
          <p:nvPr>
            <p:ph type="body" idx="1"/>
          </p:nvPr>
        </p:nvSpPr>
        <p:spPr bwMode="auto">
          <a:noFill/>
        </p:spPr>
        <p:txBody>
          <a:bodyPr/>
          <a:lstStyle/>
          <a:p>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bwMode="auto">
          <a:noFill/>
          <a:ln>
            <a:miter lim="800000"/>
            <a:headEnd/>
            <a:tailEnd/>
          </a:ln>
        </p:spPr>
        <p:txBody>
          <a:bodyPr/>
          <a:lstStyle/>
          <a:p>
            <a:fld id="{D77557EA-FC16-4680-8671-EC76B9E149D5}" type="slidenum">
              <a:rPr lang="en-US"/>
              <a:pPr/>
              <a:t>22</a:t>
            </a:fld>
            <a:endParaRPr lang="en-US" dirty="0"/>
          </a:p>
        </p:txBody>
      </p:sp>
      <p:sp>
        <p:nvSpPr>
          <p:cNvPr id="624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2468" name="Rectangle 3"/>
          <p:cNvSpPr>
            <a:spLocks noGrp="1" noChangeArrowheads="1"/>
          </p:cNvSpPr>
          <p:nvPr>
            <p:ph type="body" idx="1"/>
          </p:nvPr>
        </p:nvSpPr>
        <p:spPr bwMode="auto">
          <a:noFill/>
        </p:spPr>
        <p:txBody>
          <a:bodyPr/>
          <a:lstStyle/>
          <a:p>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bwMode="auto">
          <a:noFill/>
          <a:ln>
            <a:miter lim="800000"/>
            <a:headEnd/>
            <a:tailEnd/>
          </a:ln>
        </p:spPr>
        <p:txBody>
          <a:bodyPr/>
          <a:lstStyle/>
          <a:p>
            <a:fld id="{73F8B1BC-8356-499E-8F20-C66F79BB5F34}" type="slidenum">
              <a:rPr lang="en-US"/>
              <a:pPr/>
              <a:t>23</a:t>
            </a:fld>
            <a:endParaRPr lang="en-US" dirty="0"/>
          </a:p>
        </p:txBody>
      </p:sp>
      <p:sp>
        <p:nvSpPr>
          <p:cNvPr id="645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4516" name="Rectangle 3"/>
          <p:cNvSpPr>
            <a:spLocks noGrp="1" noChangeArrowheads="1"/>
          </p:cNvSpPr>
          <p:nvPr>
            <p:ph type="body" idx="1"/>
          </p:nvPr>
        </p:nvSpPr>
        <p:spPr bwMode="auto">
          <a:noFill/>
        </p:spPr>
        <p:txBody>
          <a:bodyPr/>
          <a:lstStyle/>
          <a:p>
            <a:r>
              <a:rPr lang="en-US" b="1" dirty="0" smtClean="0"/>
              <a:t>Note to Instructor</a:t>
            </a:r>
          </a:p>
          <a:p>
            <a:r>
              <a:rPr lang="en-US" i="1" dirty="0" smtClean="0"/>
              <a:t>Basic Relationships</a:t>
            </a:r>
            <a:r>
              <a:rPr lang="en-US" dirty="0" smtClean="0"/>
              <a:t>are often used by a company with many low-margin customers . For example, Procter &amp; Gamble does notphone or call on all of its Tide consumers to get to know them personally. Instead, P&amp;G creates relationships through brand-building advertising, sales promotions, and its Tide FabricCare Network Web site (www.Tide.com). </a:t>
            </a:r>
          </a:p>
          <a:p>
            <a:r>
              <a:rPr lang="en-US" i="1" dirty="0" smtClean="0"/>
              <a:t>Full Partnerships</a:t>
            </a:r>
            <a:r>
              <a:rPr lang="en-US" dirty="0" smtClean="0"/>
              <a:t>are used in markets with few customers and high margins, sellers want to create full partnerships with key customers. For example, P&amp;G customer teams work closely with Wal-Mart, Safeway, and other large retailers. </a:t>
            </a:r>
          </a:p>
          <a:p>
            <a:endParaRPr lang="en-US" dirty="0" smtClean="0"/>
          </a:p>
          <a:p>
            <a:r>
              <a:rPr lang="en-US" b="1" dirty="0" smtClean="0"/>
              <a:t>Discussion Question</a:t>
            </a:r>
          </a:p>
          <a:p>
            <a:r>
              <a:rPr lang="en-US" i="1" dirty="0" smtClean="0"/>
              <a:t>Ask students what frequency or club marketing programs they belong to and why?</a:t>
            </a:r>
          </a:p>
          <a:p>
            <a:endParaRPr lang="en-US" i="1"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ln>
            <a:miter lim="800000"/>
            <a:headEnd/>
            <a:tailEnd/>
          </a:ln>
        </p:spPr>
        <p:txBody>
          <a:bodyPr/>
          <a:lstStyle/>
          <a:p>
            <a:fld id="{BF72C2D9-0B5B-49E3-995C-463CF3CB7468}" type="slidenum">
              <a:rPr lang="en-US"/>
              <a:pPr/>
              <a:t>24</a:t>
            </a:fld>
            <a:endParaRPr lang="en-US" dirty="0"/>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6564" name="Rectangle 3"/>
          <p:cNvSpPr>
            <a:spLocks noGrp="1" noChangeArrowheads="1"/>
          </p:cNvSpPr>
          <p:nvPr>
            <p:ph type="body" idx="1"/>
          </p:nvPr>
        </p:nvSpPr>
        <p:spPr bwMode="auto">
          <a:noFill/>
        </p:spPr>
        <p:txBody>
          <a:bodyPr/>
          <a:lstStyle/>
          <a:p>
            <a:r>
              <a:rPr lang="en-US" b="1" dirty="0" smtClean="0"/>
              <a:t>Note to Instructor</a:t>
            </a:r>
          </a:p>
          <a:p>
            <a:r>
              <a:rPr lang="en-US" dirty="0" smtClean="0"/>
              <a:t>This will be a point for a lively discussion. </a:t>
            </a:r>
          </a:p>
          <a:p>
            <a:endParaRPr lang="en-US" dirty="0" smtClean="0"/>
          </a:p>
          <a:p>
            <a:r>
              <a:rPr lang="en-US" b="1" dirty="0" smtClean="0"/>
              <a:t>Discussion Question</a:t>
            </a:r>
          </a:p>
          <a:p>
            <a:r>
              <a:rPr lang="en-US" i="1" dirty="0" smtClean="0"/>
              <a:t>Ask students how marketers have used facebook, myspace, linkedin or other social networks for marketing purposes. Ask them about YouTube and how that has changed marketing.</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ln>
            <a:miter lim="800000"/>
            <a:headEnd/>
            <a:tailEnd/>
          </a:ln>
        </p:spPr>
        <p:txBody>
          <a:bodyPr/>
          <a:lstStyle/>
          <a:p>
            <a:fld id="{BF72C2D9-0B5B-49E3-995C-463CF3CB7468}" type="slidenum">
              <a:rPr lang="en-US"/>
              <a:pPr/>
              <a:t>25</a:t>
            </a:fld>
            <a:endParaRPr lang="en-US" dirty="0"/>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6564" name="Rectangle 3"/>
          <p:cNvSpPr>
            <a:spLocks noGrp="1" noChangeArrowheads="1"/>
          </p:cNvSpPr>
          <p:nvPr>
            <p:ph type="body" idx="1"/>
          </p:nvPr>
        </p:nvSpPr>
        <p:spPr bwMode="auto">
          <a:noFill/>
        </p:spPr>
        <p:txBody>
          <a:bodyPr/>
          <a:lstStyle/>
          <a:p>
            <a:r>
              <a:rPr lang="en-US" b="1" dirty="0" smtClean="0"/>
              <a:t>Note to Instructor</a:t>
            </a:r>
          </a:p>
          <a:p>
            <a:r>
              <a:rPr lang="en-US" dirty="0" smtClean="0"/>
              <a:t>This will be a point for a lively discussion. </a:t>
            </a:r>
          </a:p>
          <a:p>
            <a:endParaRPr lang="en-US" dirty="0" smtClean="0"/>
          </a:p>
          <a:p>
            <a:r>
              <a:rPr lang="en-US" b="1" dirty="0" smtClean="0"/>
              <a:t>Discussion Question</a:t>
            </a:r>
          </a:p>
          <a:p>
            <a:r>
              <a:rPr lang="en-US" i="1" dirty="0" smtClean="0"/>
              <a:t>Ask students how marketers have used facebook, myspace, linkedin or other social networks for marketing purposes. Ask them about YouTube and how that has changed marketing.</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bwMode="auto">
          <a:noFill/>
          <a:ln>
            <a:miter lim="800000"/>
            <a:headEnd/>
            <a:tailEnd/>
          </a:ln>
        </p:spPr>
        <p:txBody>
          <a:bodyPr/>
          <a:lstStyle/>
          <a:p>
            <a:fld id="{3ADE4339-DA7D-4B87-9130-729F569A1157}" type="slidenum">
              <a:rPr lang="en-US"/>
              <a:pPr/>
              <a:t>26</a:t>
            </a:fld>
            <a:endParaRPr lang="en-US" dirty="0"/>
          </a:p>
        </p:txBody>
      </p:sp>
      <p:sp>
        <p:nvSpPr>
          <p:cNvPr id="686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8612" name="Rectangle 3"/>
          <p:cNvSpPr>
            <a:spLocks noGrp="1" noChangeArrowheads="1"/>
          </p:cNvSpPr>
          <p:nvPr>
            <p:ph type="body" idx="1"/>
          </p:nvPr>
        </p:nvSpPr>
        <p:spPr bwMode="auto">
          <a:noFill/>
        </p:spPr>
        <p:txBody>
          <a:bodyPr/>
          <a:lstStyle/>
          <a:p>
            <a:endParaRPr 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bwMode="auto">
          <a:noFill/>
          <a:ln>
            <a:miter lim="800000"/>
            <a:headEnd/>
            <a:tailEnd/>
          </a:ln>
        </p:spPr>
        <p:txBody>
          <a:bodyPr/>
          <a:lstStyle/>
          <a:p>
            <a:fld id="{7DC79D7A-C14C-43D6-8F14-FC2254F40412}" type="slidenum">
              <a:rPr lang="en-US"/>
              <a:pPr/>
              <a:t>27</a:t>
            </a:fld>
            <a:endParaRPr lang="en-US" dirty="0"/>
          </a:p>
        </p:txBody>
      </p:sp>
      <p:sp>
        <p:nvSpPr>
          <p:cNvPr id="706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0660" name="Rectangle 3"/>
          <p:cNvSpPr>
            <a:spLocks noGrp="1" noChangeArrowheads="1"/>
          </p:cNvSpPr>
          <p:nvPr>
            <p:ph type="body" idx="1"/>
          </p:nvPr>
        </p:nvSpPr>
        <p:spPr bwMode="auto">
          <a:noFill/>
        </p:spPr>
        <p:txBody>
          <a:bodyPr/>
          <a:lstStyle/>
          <a:p>
            <a:endParaRPr lang="en-US"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bwMode="auto">
          <a:noFill/>
          <a:ln>
            <a:miter lim="800000"/>
            <a:headEnd/>
            <a:tailEnd/>
          </a:ln>
        </p:spPr>
        <p:txBody>
          <a:bodyPr/>
          <a:lstStyle/>
          <a:p>
            <a:fld id="{C019DCC4-C76D-4C28-B2D7-3B01181C2D6F}" type="slidenum">
              <a:rPr lang="en-US"/>
              <a:pPr/>
              <a:t>28</a:t>
            </a:fld>
            <a:endParaRPr lang="en-US" dirty="0"/>
          </a:p>
        </p:txBody>
      </p:sp>
      <p:sp>
        <p:nvSpPr>
          <p:cNvPr id="727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2708" name="Rectangle 3"/>
          <p:cNvSpPr>
            <a:spLocks noGrp="1" noChangeArrowheads="1"/>
          </p:cNvSpPr>
          <p:nvPr>
            <p:ph type="body" idx="1"/>
          </p:nvPr>
        </p:nvSpPr>
        <p:spPr bwMode="auto">
          <a:noFill/>
        </p:spPr>
        <p:txBody>
          <a:bodyPr/>
          <a:lstStyle/>
          <a:p>
            <a:endParaRPr lang="en-US"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bwMode="auto">
          <a:noFill/>
          <a:ln>
            <a:miter lim="800000"/>
            <a:headEnd/>
            <a:tailEnd/>
          </a:ln>
        </p:spPr>
        <p:txBody>
          <a:bodyPr/>
          <a:lstStyle/>
          <a:p>
            <a:fld id="{17C3B771-7691-444D-8F92-CA3E8FD0BE3B}" type="slidenum">
              <a:rPr lang="en-US"/>
              <a:pPr/>
              <a:t>29</a:t>
            </a:fld>
            <a:endParaRPr lang="en-US" dirty="0"/>
          </a:p>
        </p:txBody>
      </p:sp>
      <p:sp>
        <p:nvSpPr>
          <p:cNvPr id="747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4756" name="Rectangle 3"/>
          <p:cNvSpPr>
            <a:spLocks noGrp="1" noChangeArrowheads="1"/>
          </p:cNvSpPr>
          <p:nvPr>
            <p:ph type="body" idx="1"/>
          </p:nvPr>
        </p:nvSpPr>
        <p:spPr bwMode="auto">
          <a:noFill/>
        </p:spPr>
        <p:txBody>
          <a:bodyPr/>
          <a:lstStyle/>
          <a:p>
            <a:r>
              <a:rPr lang="en-US" b="1" dirty="0" smtClean="0"/>
              <a:t>Note to Instructor</a:t>
            </a:r>
          </a:p>
          <a:p>
            <a:r>
              <a:rPr lang="en-US" dirty="0" smtClean="0"/>
              <a:t>Stew Leonard’s is an interesting example. Stew Leonard, who operates a highly profitable four-store supermarket in Connecticut and New York, says that he sees $50,000 flying out of his store every time he sees a sulking customer. Why? Because his average customer spends about $100 a week, shops 50 weeks a year, and remains in the area for about 10 years. If the marketing process, the company creates value for target customers and builds strong relationships with them. To keep customers coming back, Stew Leonard’s has created the “Disneyland of dairy stores.” Rule 1—the customer is always right. Rule 2—If the customer is ever wrong, reread Rule 1.</a:t>
            </a:r>
          </a:p>
          <a:p>
            <a:r>
              <a:rPr lang="en-US" dirty="0" smtClean="0"/>
              <a:t>You can find videos of Leonard’s stores on youtube.com which will give the students an idea of the atmosphere. </a:t>
            </a:r>
          </a:p>
          <a:p>
            <a:endParaRPr lang="en-US" dirty="0" smtClean="0"/>
          </a:p>
          <a:p>
            <a:r>
              <a:rPr lang="en-US" b="1" dirty="0" smtClean="0"/>
              <a:t>Discussion Question</a:t>
            </a:r>
          </a:p>
          <a:p>
            <a:r>
              <a:rPr lang="en-US" i="1" dirty="0" smtClean="0"/>
              <a:t>Ask students if they know of other retailers build this kind of exciting environment.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bwMode="auto">
          <a:noFill/>
          <a:ln>
            <a:miter lim="800000"/>
            <a:headEnd/>
            <a:tailEnd/>
          </a:ln>
        </p:spPr>
        <p:txBody>
          <a:bodyPr/>
          <a:lstStyle/>
          <a:p>
            <a:fld id="{2F3DA5EF-EE1B-44BF-B05B-F078C37014F4}" type="slidenum">
              <a:rPr lang="en-US"/>
              <a:pPr/>
              <a:t>3</a:t>
            </a:fld>
            <a:endParaRPr lang="en-US" dirty="0"/>
          </a:p>
        </p:txBody>
      </p:sp>
      <p:sp>
        <p:nvSpPr>
          <p:cNvPr id="194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9460" name="Rectangle 3"/>
          <p:cNvSpPr>
            <a:spLocks noGrp="1" noChangeArrowheads="1"/>
          </p:cNvSpPr>
          <p:nvPr>
            <p:ph type="body" idx="1"/>
          </p:nvPr>
        </p:nvSpPr>
        <p:spPr bwMode="auto">
          <a:noFill/>
        </p:spPr>
        <p:txBody>
          <a:bodyPr/>
          <a:lstStyle/>
          <a:p>
            <a:r>
              <a:rPr lang="en-US" b="1" dirty="0" smtClean="0"/>
              <a:t>Note to Instructor:</a:t>
            </a:r>
          </a:p>
          <a:p>
            <a:endParaRPr lang="en-US" dirty="0" smtClean="0"/>
          </a:p>
          <a:p>
            <a:r>
              <a:rPr lang="en-US" b="1" dirty="0" smtClean="0"/>
              <a:t>Discussion Question</a:t>
            </a:r>
          </a:p>
          <a:p>
            <a:r>
              <a:rPr lang="en-US" i="1" dirty="0" smtClean="0"/>
              <a:t>Ask students for examples of either national or local companies that are excellent at marketing and ask how they reflect the definition given in this slide.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bwMode="auto">
          <a:noFill/>
          <a:ln>
            <a:miter lim="800000"/>
            <a:headEnd/>
            <a:tailEnd/>
          </a:ln>
        </p:spPr>
        <p:txBody>
          <a:bodyPr/>
          <a:lstStyle/>
          <a:p>
            <a:fld id="{727D8D35-7242-41F6-9D1D-D328A65B05AC}" type="slidenum">
              <a:rPr lang="en-US"/>
              <a:pPr/>
              <a:t>30</a:t>
            </a:fld>
            <a:endParaRPr lang="en-US" dirty="0"/>
          </a:p>
        </p:txBody>
      </p:sp>
      <p:sp>
        <p:nvSpPr>
          <p:cNvPr id="768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6804" name="Rectangle 3"/>
          <p:cNvSpPr>
            <a:spLocks noGrp="1" noChangeArrowheads="1"/>
          </p:cNvSpPr>
          <p:nvPr>
            <p:ph type="body" idx="1"/>
          </p:nvPr>
        </p:nvSpPr>
        <p:spPr bwMode="auto">
          <a:noFill/>
        </p:spPr>
        <p:txBody>
          <a:bodyPr/>
          <a:lstStyle/>
          <a:p>
            <a:endParaRPr lang="en-US"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bwMode="auto">
          <a:noFill/>
          <a:ln>
            <a:miter lim="800000"/>
            <a:headEnd/>
            <a:tailEnd/>
          </a:ln>
        </p:spPr>
        <p:txBody>
          <a:bodyPr/>
          <a:lstStyle/>
          <a:p>
            <a:fld id="{967A77D4-EEC7-4873-B69B-ADA2E4100A82}" type="slidenum">
              <a:rPr lang="en-US"/>
              <a:pPr/>
              <a:t>31</a:t>
            </a:fld>
            <a:endParaRPr lang="en-US" dirty="0"/>
          </a:p>
        </p:txBody>
      </p:sp>
      <p:sp>
        <p:nvSpPr>
          <p:cNvPr id="788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8852" name="Rectangle 3"/>
          <p:cNvSpPr>
            <a:spLocks noGrp="1" noChangeArrowheads="1"/>
          </p:cNvSpPr>
          <p:nvPr>
            <p:ph type="body" idx="1"/>
          </p:nvPr>
        </p:nvSpPr>
        <p:spPr bwMode="auto">
          <a:noFill/>
        </p:spPr>
        <p:txBody>
          <a:bodyPr/>
          <a:lstStyle/>
          <a:p>
            <a:endParaRPr lang="en-US"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bwMode="auto">
          <a:noFill/>
          <a:ln>
            <a:miter lim="800000"/>
            <a:headEnd/>
            <a:tailEnd/>
          </a:ln>
        </p:spPr>
        <p:txBody>
          <a:bodyPr/>
          <a:lstStyle/>
          <a:p>
            <a:fld id="{2E1D90D3-0253-4A35-9543-630867BE4004}" type="slidenum">
              <a:rPr lang="en-US"/>
              <a:pPr/>
              <a:t>32</a:t>
            </a:fld>
            <a:endParaRPr lang="en-US" dirty="0"/>
          </a:p>
        </p:txBody>
      </p:sp>
      <p:sp>
        <p:nvSpPr>
          <p:cNvPr id="808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0900" name="Rectangle 3"/>
          <p:cNvSpPr>
            <a:spLocks noGrp="1" noChangeArrowheads="1"/>
          </p:cNvSpPr>
          <p:nvPr>
            <p:ph type="body" idx="1"/>
          </p:nvPr>
        </p:nvSpPr>
        <p:spPr bwMode="auto">
          <a:noFill/>
        </p:spPr>
        <p:txBody>
          <a:bodyPr/>
          <a:lstStyle/>
          <a:p>
            <a:r>
              <a:rPr lang="en-US" b="1" dirty="0" smtClean="0"/>
              <a:t>Note to Instructor</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bwMode="auto">
          <a:noFill/>
          <a:ln>
            <a:miter lim="800000"/>
            <a:headEnd/>
            <a:tailEnd/>
          </a:ln>
        </p:spPr>
        <p:txBody>
          <a:bodyPr/>
          <a:lstStyle/>
          <a:p>
            <a:fld id="{0A30FFC9-E06E-4B47-AB82-1626B1F2242E}" type="slidenum">
              <a:rPr lang="en-US"/>
              <a:pPr/>
              <a:t>33</a:t>
            </a:fld>
            <a:endParaRPr lang="en-US" dirty="0"/>
          </a:p>
        </p:txBody>
      </p:sp>
      <p:sp>
        <p:nvSpPr>
          <p:cNvPr id="829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2948" name="Rectangle 3"/>
          <p:cNvSpPr>
            <a:spLocks noGrp="1" noChangeArrowheads="1"/>
          </p:cNvSpPr>
          <p:nvPr>
            <p:ph type="body" idx="1"/>
          </p:nvPr>
        </p:nvSpPr>
        <p:spPr bwMode="auto">
          <a:noFill/>
        </p:spPr>
        <p:txBody>
          <a:bodyPr/>
          <a:lstStyle/>
          <a:p>
            <a:r>
              <a:rPr lang="en-US" b="1" dirty="0" smtClean="0"/>
              <a:t>Notes to Instructor</a:t>
            </a:r>
          </a:p>
          <a:p>
            <a:r>
              <a:rPr lang="en-US" dirty="0" smtClean="0"/>
              <a:t>Target focus changes to the ‘pay less’ part of the slogan,</a:t>
            </a:r>
            <a:r>
              <a:rPr lang="en-US" baseline="0" dirty="0" smtClean="0"/>
              <a:t> adjusting prices to compete with WalMart.</a:t>
            </a:r>
            <a:endParaRPr lang="en-US" dirty="0" smtClean="0"/>
          </a:p>
          <a:p>
            <a:endParaRPr lang="en-US" dirty="0" smtClean="0"/>
          </a:p>
          <a:p>
            <a:r>
              <a:rPr lang="en-US" dirty="0" smtClean="0"/>
              <a:t>This is a good slide to prompt discussion on personal observations and experiences.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bwMode="auto">
          <a:noFill/>
          <a:ln>
            <a:miter lim="800000"/>
            <a:headEnd/>
            <a:tailEnd/>
          </a:ln>
        </p:spPr>
        <p:txBody>
          <a:bodyPr/>
          <a:lstStyle/>
          <a:p>
            <a:fld id="{0A30FFC9-E06E-4B47-AB82-1626B1F2242E}" type="slidenum">
              <a:rPr lang="en-US"/>
              <a:pPr/>
              <a:t>34</a:t>
            </a:fld>
            <a:endParaRPr lang="en-US" dirty="0"/>
          </a:p>
        </p:txBody>
      </p:sp>
      <p:sp>
        <p:nvSpPr>
          <p:cNvPr id="829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2948" name="Rectangle 3"/>
          <p:cNvSpPr>
            <a:spLocks noGrp="1" noChangeArrowheads="1"/>
          </p:cNvSpPr>
          <p:nvPr>
            <p:ph type="body" idx="1"/>
          </p:nvPr>
        </p:nvSpPr>
        <p:spPr bwMode="auto">
          <a:noFill/>
        </p:spPr>
        <p:txBody>
          <a:bodyPr/>
          <a:lstStyle/>
          <a:p>
            <a:r>
              <a:rPr lang="en-US" b="1" dirty="0" smtClean="0"/>
              <a:t>Notes to Instructor</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bwMode="auto">
          <a:noFill/>
          <a:ln>
            <a:miter lim="800000"/>
            <a:headEnd/>
            <a:tailEnd/>
          </a:ln>
        </p:spPr>
        <p:txBody>
          <a:bodyPr/>
          <a:lstStyle/>
          <a:p>
            <a:fld id="{0A30FFC9-E06E-4B47-AB82-1626B1F2242E}" type="slidenum">
              <a:rPr lang="en-US"/>
              <a:pPr/>
              <a:t>35</a:t>
            </a:fld>
            <a:endParaRPr lang="en-US" dirty="0"/>
          </a:p>
        </p:txBody>
      </p:sp>
      <p:sp>
        <p:nvSpPr>
          <p:cNvPr id="829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2948" name="Rectangle 3"/>
          <p:cNvSpPr>
            <a:spLocks noGrp="1" noChangeArrowheads="1"/>
          </p:cNvSpPr>
          <p:nvPr>
            <p:ph type="body" idx="1"/>
          </p:nvPr>
        </p:nvSpPr>
        <p:spPr bwMode="auto">
          <a:noFill/>
        </p:spPr>
        <p:txBody>
          <a:bodyPr/>
          <a:lstStyle/>
          <a:p>
            <a:r>
              <a:rPr lang="en-US" b="1" dirty="0" smtClean="0"/>
              <a:t>Notes to Instructor</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bwMode="auto">
          <a:noFill/>
          <a:ln>
            <a:miter lim="800000"/>
            <a:headEnd/>
            <a:tailEnd/>
          </a:ln>
        </p:spPr>
        <p:txBody>
          <a:bodyPr/>
          <a:lstStyle/>
          <a:p>
            <a:fld id="{CB9BAA85-E380-4964-8905-607C3F492C2C}" type="slidenum">
              <a:rPr lang="en-US"/>
              <a:pPr/>
              <a:t>36</a:t>
            </a:fld>
            <a:endParaRPr lang="en-US" dirty="0"/>
          </a:p>
        </p:txBody>
      </p:sp>
      <p:sp>
        <p:nvSpPr>
          <p:cNvPr id="849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4996" name="Rectangle 3"/>
          <p:cNvSpPr>
            <a:spLocks noGrp="1" noChangeArrowheads="1"/>
          </p:cNvSpPr>
          <p:nvPr>
            <p:ph type="body" idx="1"/>
          </p:nvPr>
        </p:nvSpPr>
        <p:spPr bwMode="auto">
          <a:noFill/>
        </p:spPr>
        <p:txBody>
          <a:bodyPr/>
          <a:lstStyle/>
          <a:p>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a:lstStyle/>
          <a:p>
            <a:r>
              <a:rPr lang="en-US" sz="1200" kern="1200" baseline="0" dirty="0" smtClean="0">
                <a:solidFill>
                  <a:schemeClr val="tx1"/>
                </a:solidFill>
                <a:latin typeface="+mn-lt"/>
                <a:ea typeface="ＭＳ Ｐゴシック" charset="-128"/>
                <a:cs typeface="ＭＳ Ｐゴシック" charset="-128"/>
              </a:rPr>
              <a:t>This important figure shows marketing in</a:t>
            </a:r>
          </a:p>
          <a:p>
            <a:r>
              <a:rPr lang="en-US" sz="1200" kern="1200" baseline="0" dirty="0" smtClean="0">
                <a:solidFill>
                  <a:schemeClr val="tx1"/>
                </a:solidFill>
                <a:latin typeface="+mn-lt"/>
                <a:ea typeface="ＭＳ Ｐゴシック" charset="-128"/>
                <a:cs typeface="ＭＳ Ｐゴシック" charset="-128"/>
              </a:rPr>
              <a:t>a nutshell! By creating value </a:t>
            </a:r>
            <a:r>
              <a:rPr lang="en-US" sz="1200" i="1" kern="1200" baseline="0" dirty="0" smtClean="0">
                <a:solidFill>
                  <a:schemeClr val="tx1"/>
                </a:solidFill>
                <a:latin typeface="+mn-lt"/>
                <a:ea typeface="ＭＳ Ｐゴシック" charset="-128"/>
                <a:cs typeface="ＭＳ Ｐゴシック" charset="-128"/>
              </a:rPr>
              <a:t>for customers,</a:t>
            </a:r>
          </a:p>
          <a:p>
            <a:r>
              <a:rPr lang="en-US" sz="1200" kern="1200" baseline="0" dirty="0" smtClean="0">
                <a:solidFill>
                  <a:schemeClr val="tx1"/>
                </a:solidFill>
                <a:latin typeface="+mn-lt"/>
                <a:ea typeface="ＭＳ Ｐゴシック" charset="-128"/>
                <a:cs typeface="ＭＳ Ｐゴシック" charset="-128"/>
              </a:rPr>
              <a:t>marketers capture value </a:t>
            </a:r>
            <a:r>
              <a:rPr lang="en-US" sz="1200" i="1" kern="1200" baseline="0" dirty="0" smtClean="0">
                <a:solidFill>
                  <a:schemeClr val="tx1"/>
                </a:solidFill>
                <a:latin typeface="+mn-lt"/>
                <a:ea typeface="ＭＳ Ｐゴシック" charset="-128"/>
                <a:cs typeface="ＭＳ Ｐゴシック" charset="-128"/>
              </a:rPr>
              <a:t>from customers in</a:t>
            </a:r>
          </a:p>
          <a:p>
            <a:r>
              <a:rPr lang="en-US" sz="1200" kern="1200" baseline="0" dirty="0" smtClean="0">
                <a:solidFill>
                  <a:schemeClr val="tx1"/>
                </a:solidFill>
                <a:latin typeface="+mn-lt"/>
                <a:ea typeface="ＭＳ Ｐゴシック" charset="-128"/>
                <a:cs typeface="ＭＳ Ｐゴシック" charset="-128"/>
              </a:rPr>
              <a:t>return. This five-step process forms the</a:t>
            </a:r>
          </a:p>
          <a:p>
            <a:r>
              <a:rPr lang="en-US" sz="1200" kern="1200" baseline="0" dirty="0" smtClean="0">
                <a:solidFill>
                  <a:schemeClr val="tx1"/>
                </a:solidFill>
                <a:latin typeface="+mn-lt"/>
                <a:ea typeface="ＭＳ Ｐゴシック" charset="-128"/>
                <a:cs typeface="ＭＳ Ｐゴシック" charset="-128"/>
              </a:rPr>
              <a:t>marketing framework for the rest of</a:t>
            </a:r>
          </a:p>
          <a:p>
            <a:r>
              <a:rPr lang="en-US" sz="1200" kern="1200" baseline="0" dirty="0" smtClean="0">
                <a:solidFill>
                  <a:schemeClr val="tx1"/>
                </a:solidFill>
                <a:latin typeface="+mn-lt"/>
                <a:ea typeface="ＭＳ Ｐゴシック" charset="-128"/>
                <a:cs typeface="ＭＳ Ｐゴシック" charset="-128"/>
              </a:rPr>
              <a:t>the chapter and the remainder of the book.</a:t>
            </a:r>
            <a:endParaRPr lang="en-US" dirty="0" smtClean="0"/>
          </a:p>
        </p:txBody>
      </p:sp>
      <p:sp>
        <p:nvSpPr>
          <p:cNvPr id="21508" name="Slide Number Placeholder 3"/>
          <p:cNvSpPr>
            <a:spLocks noGrp="1"/>
          </p:cNvSpPr>
          <p:nvPr>
            <p:ph type="sldNum" sz="quarter" idx="5"/>
          </p:nvPr>
        </p:nvSpPr>
        <p:spPr bwMode="auto">
          <a:noFill/>
          <a:ln>
            <a:miter lim="800000"/>
            <a:headEnd/>
            <a:tailEnd/>
          </a:ln>
        </p:spPr>
        <p:txBody>
          <a:bodyPr/>
          <a:lstStyle/>
          <a:p>
            <a:fld id="{744F68B3-3C9F-4E02-900F-CCE6A7657326}" type="slidenum">
              <a:rPr lang="en-US"/>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bwMode="auto">
          <a:noFill/>
          <a:ln>
            <a:miter lim="800000"/>
            <a:headEnd/>
            <a:tailEnd/>
          </a:ln>
        </p:spPr>
        <p:txBody>
          <a:bodyPr/>
          <a:lstStyle/>
          <a:p>
            <a:fld id="{C31E4F07-50ED-4AC8-8FF6-D79C36883EC6}" type="slidenum">
              <a:rPr lang="en-US"/>
              <a:pPr/>
              <a:t>5</a:t>
            </a:fld>
            <a:endParaRPr lang="en-US" dirty="0"/>
          </a:p>
        </p:txBody>
      </p:sp>
      <p:sp>
        <p:nvSpPr>
          <p:cNvPr id="256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4" name="Rectangle 3"/>
          <p:cNvSpPr>
            <a:spLocks noGrp="1" noChangeArrowheads="1"/>
          </p:cNvSpPr>
          <p:nvPr>
            <p:ph type="body" idx="1"/>
          </p:nvPr>
        </p:nvSpPr>
        <p:spPr bwMode="auto">
          <a:noFill/>
        </p:spPr>
        <p:txBody>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bwMode="auto">
          <a:noFill/>
          <a:ln>
            <a:miter lim="800000"/>
            <a:headEnd/>
            <a:tailEnd/>
          </a:ln>
        </p:spPr>
        <p:txBody>
          <a:bodyPr/>
          <a:lstStyle/>
          <a:p>
            <a:fld id="{D5E481DD-0F50-47EC-9E7A-840714F881AB}" type="slidenum">
              <a:rPr lang="en-US"/>
              <a:pPr/>
              <a:t>6</a:t>
            </a:fld>
            <a:endParaRPr lang="en-US" dirty="0"/>
          </a:p>
        </p:txBody>
      </p:sp>
      <p:sp>
        <p:nvSpPr>
          <p:cNvPr id="276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652" name="Rectangle 3"/>
          <p:cNvSpPr>
            <a:spLocks noGrp="1" noChangeArrowheads="1"/>
          </p:cNvSpPr>
          <p:nvPr>
            <p:ph type="body" idx="1"/>
          </p:nvPr>
        </p:nvSpPr>
        <p:spPr bwMode="auto">
          <a:noFill/>
        </p:spPr>
        <p:txBody>
          <a:bodyPr/>
          <a:lstStyle/>
          <a:p>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bwMode="auto">
          <a:noFill/>
          <a:ln>
            <a:miter lim="800000"/>
            <a:headEnd/>
            <a:tailEnd/>
          </a:ln>
        </p:spPr>
        <p:txBody>
          <a:bodyPr/>
          <a:lstStyle/>
          <a:p>
            <a:fld id="{CAA4515D-381C-44F1-A1FB-ED0A2948F7B0}" type="slidenum">
              <a:rPr lang="en-US"/>
              <a:pPr/>
              <a:t>7</a:t>
            </a:fld>
            <a:endParaRPr lang="en-US" dirty="0"/>
          </a:p>
        </p:txBody>
      </p:sp>
      <p:sp>
        <p:nvSpPr>
          <p:cNvPr id="296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700" name="Rectangle 3"/>
          <p:cNvSpPr>
            <a:spLocks noGrp="1" noChangeArrowheads="1"/>
          </p:cNvSpPr>
          <p:nvPr>
            <p:ph type="body" idx="1"/>
          </p:nvPr>
        </p:nvSpPr>
        <p:spPr bwMode="auto">
          <a:noFill/>
        </p:spPr>
        <p:txBody>
          <a:bodyPr/>
          <a:lstStyle/>
          <a:p>
            <a:r>
              <a:rPr lang="en-US" b="1" dirty="0" smtClean="0"/>
              <a:t>Note to Instructor:</a:t>
            </a:r>
          </a:p>
          <a:p>
            <a:r>
              <a:rPr lang="en-US" dirty="0" smtClean="0"/>
              <a:t>Ask students what online retailers deliver exceptional value and satisfaction.</a:t>
            </a:r>
          </a:p>
          <a:p>
            <a:endParaRPr lang="en-US" b="1" dirty="0" smtClean="0"/>
          </a:p>
          <a:p>
            <a:r>
              <a:rPr lang="en-US" b="1" dirty="0" smtClean="0"/>
              <a:t>Discussion Question</a:t>
            </a:r>
          </a:p>
          <a:p>
            <a:r>
              <a:rPr lang="en-US" i="1" dirty="0" smtClean="0"/>
              <a:t>Why do marketer’s not always understand customer needs? How can they better identify customer needs?</a:t>
            </a:r>
          </a:p>
          <a:p>
            <a:r>
              <a:rPr lang="en-US" dirty="0" smtClean="0"/>
              <a:t>Marketer’s often work in a vacuum and do not consider the customer’s needs as much as they should. Future chapters will talk about market research and marketing information, important tools for understanding customer’s needs. Students might be familiar with survey research or focus groups as techniques for gathering information</a:t>
            </a:r>
            <a:r>
              <a:rPr lang="en-US" i="1" dirty="0" smtClean="0"/>
              <a:t> or</a:t>
            </a:r>
            <a:r>
              <a:rPr lang="en-US" dirty="0" smtClean="0"/>
              <a:t> they might be asked for their zip code when they purchase in certain retailers</a:t>
            </a:r>
          </a:p>
          <a:p>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bwMode="auto">
          <a:noFill/>
          <a:ln>
            <a:miter lim="800000"/>
            <a:headEnd/>
            <a:tailEnd/>
          </a:ln>
        </p:spPr>
        <p:txBody>
          <a:bodyPr/>
          <a:lstStyle/>
          <a:p>
            <a:fld id="{B7B8B49E-21C5-405C-9A14-F619630726A5}" type="slidenum">
              <a:rPr lang="en-US"/>
              <a:pPr/>
              <a:t>8</a:t>
            </a:fld>
            <a:endParaRPr lang="en-US" dirty="0"/>
          </a:p>
        </p:txBody>
      </p:sp>
      <p:sp>
        <p:nvSpPr>
          <p:cNvPr id="317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748" name="Rectangle 3"/>
          <p:cNvSpPr>
            <a:spLocks noGrp="1" noChangeArrowheads="1"/>
          </p:cNvSpPr>
          <p:nvPr>
            <p:ph type="body" idx="1"/>
          </p:nvPr>
        </p:nvSpPr>
        <p:spPr bwMode="auto">
          <a:noFill/>
        </p:spPr>
        <p:txBody>
          <a:bodyPr/>
          <a:lstStyle/>
          <a:p>
            <a:r>
              <a:rPr lang="en-US" b="1" dirty="0" smtClean="0"/>
              <a:t>Note to Instructor:</a:t>
            </a:r>
          </a:p>
          <a:p>
            <a:r>
              <a:rPr lang="en-US" dirty="0" smtClean="0"/>
              <a:t>Marketing consists of actions taken to build and maintain desirable exchange relationships with target audiences involving a product, service, idea, or other object. </a:t>
            </a:r>
          </a:p>
          <a:p>
            <a:r>
              <a:rPr lang="en-US" dirty="0" smtClean="0"/>
              <a:t>Beyond simply attracting new customers and creating transactions, the goal is to </a:t>
            </a:r>
            <a:r>
              <a:rPr lang="en-US" u="sng" dirty="0" smtClean="0"/>
              <a:t>retain</a:t>
            </a:r>
            <a:r>
              <a:rPr lang="en-US" dirty="0" smtClean="0"/>
              <a:t> customers and grow their business with the company. </a:t>
            </a:r>
          </a:p>
          <a:p>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bwMode="auto">
          <a:noFill/>
          <a:ln>
            <a:miter lim="800000"/>
            <a:headEnd/>
            <a:tailEnd/>
          </a:ln>
        </p:spPr>
        <p:txBody>
          <a:bodyPr/>
          <a:lstStyle/>
          <a:p>
            <a:fld id="{C9424C25-81E9-4782-B30B-F83E951D9E8D}" type="slidenum">
              <a:rPr lang="en-US"/>
              <a:pPr/>
              <a:t>9</a:t>
            </a:fld>
            <a:endParaRPr lang="en-US" dirty="0"/>
          </a:p>
        </p:txBody>
      </p:sp>
      <p:sp>
        <p:nvSpPr>
          <p:cNvPr id="337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796" name="Rectangle 3"/>
          <p:cNvSpPr>
            <a:spLocks noGrp="1" noChangeArrowheads="1"/>
          </p:cNvSpPr>
          <p:nvPr>
            <p:ph type="body" idx="1"/>
          </p:nvPr>
        </p:nvSpPr>
        <p:spPr bwMode="auto">
          <a:noFill/>
        </p:spPr>
        <p:txBody>
          <a:bodyPr/>
          <a:lstStyle/>
          <a:p>
            <a:r>
              <a:rPr lang="en-US" sz="1200" kern="1200" baseline="0" dirty="0" smtClean="0">
                <a:solidFill>
                  <a:schemeClr val="tx1"/>
                </a:solidFill>
                <a:latin typeface="+mn-lt"/>
                <a:ea typeface="ＭＳ Ｐゴシック" charset="-128"/>
                <a:cs typeface="ＭＳ Ｐゴシック" charset="-128"/>
              </a:rPr>
              <a:t>Arrows represent relationships</a:t>
            </a:r>
          </a:p>
          <a:p>
            <a:r>
              <a:rPr lang="en-US" sz="1200" kern="1200" baseline="0" dirty="0" smtClean="0">
                <a:solidFill>
                  <a:schemeClr val="tx1"/>
                </a:solidFill>
                <a:latin typeface="+mn-lt"/>
                <a:ea typeface="ＭＳ Ｐゴシック" charset="-128"/>
                <a:cs typeface="ＭＳ Ｐゴシック" charset="-128"/>
              </a:rPr>
              <a:t>that must be developed and</a:t>
            </a:r>
          </a:p>
          <a:p>
            <a:r>
              <a:rPr lang="en-US" sz="1200" kern="1200" baseline="0" dirty="0" smtClean="0">
                <a:solidFill>
                  <a:schemeClr val="tx1"/>
                </a:solidFill>
                <a:latin typeface="+mn-lt"/>
                <a:ea typeface="ＭＳ Ｐゴシック" charset="-128"/>
                <a:cs typeface="ＭＳ Ｐゴシック" charset="-128"/>
              </a:rPr>
              <a:t>managed to create customer</a:t>
            </a:r>
          </a:p>
          <a:p>
            <a:r>
              <a:rPr lang="en-US" sz="1200" kern="1200" baseline="0" dirty="0" smtClean="0">
                <a:solidFill>
                  <a:schemeClr val="tx1"/>
                </a:solidFill>
                <a:latin typeface="+mn-lt"/>
                <a:ea typeface="ＭＳ Ｐゴシック" charset="-128"/>
                <a:cs typeface="ＭＳ Ｐゴシック" charset="-128"/>
              </a:rPr>
              <a:t>value and profitable customer</a:t>
            </a:r>
          </a:p>
          <a:p>
            <a:r>
              <a:rPr lang="en-US" sz="1200" kern="1200" baseline="0" dirty="0" smtClean="0">
                <a:solidFill>
                  <a:schemeClr val="tx1"/>
                </a:solidFill>
                <a:latin typeface="+mn-lt"/>
                <a:ea typeface="ＭＳ Ｐゴシック" charset="-128"/>
                <a:cs typeface="ＭＳ Ｐゴシック" charset="-128"/>
              </a:rPr>
              <a:t>relationships.</a:t>
            </a:r>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5" name="Rectangle 5"/>
          <p:cNvSpPr txBox="1">
            <a:spLocks noChangeArrowheads="1"/>
          </p:cNvSpPr>
          <p:nvPr userDrawn="1"/>
        </p:nvSpPr>
        <p:spPr bwMode="auto">
          <a:xfrm>
            <a:off x="6248400" y="6477000"/>
            <a:ext cx="1965325" cy="198438"/>
          </a:xfrm>
          <a:prstGeom prst="rect">
            <a:avLst/>
          </a:prstGeom>
          <a:noFill/>
          <a:ln w="9525">
            <a:noFill/>
            <a:round/>
            <a:headEnd/>
            <a:tailEnd/>
          </a:ln>
          <a:effectLst/>
        </p:spPr>
        <p:txBody>
          <a:bodyPr lIns="0" tIns="0" rIns="0" bIns="0"/>
          <a:lstStyle/>
          <a:p>
            <a:pPr algn="ctr">
              <a:lnSpc>
                <a:spcPct val="102000"/>
              </a:lnSpc>
              <a:buFont typeface="Wingdings" charset="2"/>
              <a:buNone/>
              <a:tabLst>
                <a:tab pos="723900" algn="l"/>
                <a:tab pos="1447800" algn="l"/>
                <a:tab pos="2171700" algn="l"/>
              </a:tabLst>
            </a:pPr>
            <a:r>
              <a:rPr lang="en-US" sz="1600" b="1" dirty="0" smtClean="0">
                <a:solidFill>
                  <a:schemeClr val="tx1"/>
                </a:solidFill>
                <a:cs typeface="Tahoma" charset="0"/>
              </a:rPr>
              <a:t>1-  </a:t>
            </a:r>
            <a:fld id="{7A03680B-DFD9-4831-922E-CCF3EB9C1C48}" type="slidenum">
              <a:rPr lang="en-US" sz="1600" b="1">
                <a:solidFill>
                  <a:schemeClr val="tx1"/>
                </a:solidFill>
                <a:cs typeface="Tahoma" charset="0"/>
              </a:rPr>
              <a:pPr algn="ctr">
                <a:lnSpc>
                  <a:spcPct val="102000"/>
                </a:lnSpc>
                <a:buFont typeface="Wingdings" charset="2"/>
                <a:buNone/>
                <a:tabLst>
                  <a:tab pos="723900" algn="l"/>
                  <a:tab pos="1447800" algn="l"/>
                  <a:tab pos="2171700" algn="l"/>
                </a:tabLst>
              </a:pPr>
              <a:t>‹#›</a:t>
            </a:fld>
            <a:endParaRPr lang="en-US" sz="1600" b="1" dirty="0">
              <a:solidFill>
                <a:schemeClr val="tx1"/>
              </a:solidFill>
              <a:cs typeface="Tahoma" charset="0"/>
            </a:endParaRPr>
          </a:p>
        </p:txBody>
      </p:sp>
      <p:sp>
        <p:nvSpPr>
          <p:cNvPr id="6" name="Rectangle 5"/>
          <p:cNvSpPr txBox="1">
            <a:spLocks noChangeArrowheads="1"/>
          </p:cNvSpPr>
          <p:nvPr userDrawn="1"/>
        </p:nvSpPr>
        <p:spPr bwMode="auto">
          <a:xfrm>
            <a:off x="76200" y="6400800"/>
            <a:ext cx="4495800" cy="762000"/>
          </a:xfrm>
          <a:prstGeom prst="rect">
            <a:avLst/>
          </a:prstGeom>
          <a:noFill/>
          <a:ln w="9525">
            <a:noFill/>
            <a:round/>
            <a:headEnd/>
            <a:tailEnd/>
          </a:ln>
          <a:effectLst/>
        </p:spPr>
        <p:txBody>
          <a:bodyPr lIns="0" tIns="0" rIns="0" bIns="0"/>
          <a:lstStyle/>
          <a:p>
            <a:pPr>
              <a:lnSpc>
                <a:spcPct val="102000"/>
              </a:lnSpc>
              <a:buFont typeface="Wingdings" charset="2"/>
              <a:buNone/>
              <a:tabLst>
                <a:tab pos="723900" algn="l"/>
                <a:tab pos="1447800" algn="l"/>
                <a:tab pos="2171700" algn="l"/>
              </a:tabLst>
            </a:pPr>
            <a:r>
              <a:rPr lang="en-US" sz="1400" b="1" dirty="0">
                <a:solidFill>
                  <a:srgbClr val="A6A6A6"/>
                </a:solidFill>
                <a:cs typeface="Tahoma" charset="0"/>
              </a:rPr>
              <a:t>Copyright © </a:t>
            </a:r>
            <a:r>
              <a:rPr lang="en-US" sz="1400" b="1" dirty="0" smtClean="0">
                <a:solidFill>
                  <a:srgbClr val="A6A6A6"/>
                </a:solidFill>
                <a:cs typeface="Tahoma" charset="0"/>
              </a:rPr>
              <a:t>2012 </a:t>
            </a:r>
            <a:r>
              <a:rPr lang="en-US" sz="1400" b="1" dirty="0">
                <a:solidFill>
                  <a:srgbClr val="A6A6A6"/>
                </a:solidFill>
                <a:cs typeface="Tahoma" charset="0"/>
              </a:rPr>
              <a:t>Pearson Education, Inc.  </a:t>
            </a:r>
          </a:p>
          <a:p>
            <a:pPr>
              <a:lnSpc>
                <a:spcPct val="102000"/>
              </a:lnSpc>
              <a:buFont typeface="Wingdings" charset="2"/>
              <a:buNone/>
              <a:tabLst>
                <a:tab pos="723900" algn="l"/>
                <a:tab pos="1447800" algn="l"/>
                <a:tab pos="2171700" algn="l"/>
              </a:tabLst>
            </a:pPr>
            <a:r>
              <a:rPr lang="en-US" sz="1400" b="1" dirty="0">
                <a:solidFill>
                  <a:srgbClr val="A6A6A6"/>
                </a:solidFill>
                <a:cs typeface="Tahoma" charset="0"/>
              </a:rPr>
              <a:t>Publishing as Prentice Hall</a:t>
            </a:r>
          </a:p>
        </p:txBody>
      </p:sp>
      <p:sp>
        <p:nvSpPr>
          <p:cNvPr id="2" name="Title 1"/>
          <p:cNvSpPr>
            <a:spLocks noGrp="1"/>
          </p:cNvSpPr>
          <p:nvPr>
            <p:ph type="ctrTitle"/>
          </p:nvPr>
        </p:nvSpPr>
        <p:spPr>
          <a:xfrm>
            <a:off x="304800" y="2797175"/>
            <a:ext cx="7162800" cy="1470025"/>
          </a:xfrm>
        </p:spPr>
        <p:txBody>
          <a:bodyPr/>
          <a:lstStyle>
            <a:lvl1pPr>
              <a:defRPr sz="3600"/>
            </a:lvl1pPr>
          </a:lstStyle>
          <a:p>
            <a:r>
              <a:rPr lang="en-US" dirty="0" smtClean="0"/>
              <a:t>Click to edit Master title style</a:t>
            </a:r>
            <a:endParaRPr lang="en-US" dirty="0"/>
          </a:p>
        </p:txBody>
      </p:sp>
      <p:sp>
        <p:nvSpPr>
          <p:cNvPr id="3" name="Subtitle 2"/>
          <p:cNvSpPr>
            <a:spLocks noGrp="1"/>
          </p:cNvSpPr>
          <p:nvPr>
            <p:ph type="subTitle" idx="1"/>
          </p:nvPr>
        </p:nvSpPr>
        <p:spPr>
          <a:xfrm>
            <a:off x="609600" y="4648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pic>
        <p:nvPicPr>
          <p:cNvPr id="1026" name="Picture 2"/>
          <p:cNvPicPr>
            <a:picLocks noChangeAspect="1" noChangeArrowheads="1"/>
          </p:cNvPicPr>
          <p:nvPr userDrawn="1"/>
        </p:nvPicPr>
        <p:blipFill>
          <a:blip r:embed="rId2" cstate="print"/>
          <a:srcRect/>
          <a:stretch>
            <a:fillRect/>
          </a:stretch>
        </p:blipFill>
        <p:spPr bwMode="auto">
          <a:xfrm>
            <a:off x="0" y="609600"/>
            <a:ext cx="3200400" cy="2661737"/>
          </a:xfrm>
          <a:prstGeom prst="rect">
            <a:avLst/>
          </a:prstGeom>
          <a:noFill/>
          <a:ln w="9525">
            <a:noFill/>
            <a:miter lim="800000"/>
            <a:headEnd/>
            <a:tailEnd/>
          </a:ln>
        </p:spPr>
      </p:pic>
      <p:sp>
        <p:nvSpPr>
          <p:cNvPr id="10" name="Rectangle 9"/>
          <p:cNvSpPr/>
          <p:nvPr userDrawn="1"/>
        </p:nvSpPr>
        <p:spPr>
          <a:xfrm>
            <a:off x="2971800" y="1143000"/>
            <a:ext cx="2667000" cy="954107"/>
          </a:xfrm>
          <a:prstGeom prst="rect">
            <a:avLst/>
          </a:prstGeom>
        </p:spPr>
        <p:txBody>
          <a:bodyPr wrap="square">
            <a:spAutoFit/>
          </a:bodyPr>
          <a:lstStyle/>
          <a:p>
            <a:r>
              <a:rPr lang="en-US" sz="2800" i="1" baseline="0" dirty="0" err="1" smtClean="0">
                <a:solidFill>
                  <a:srgbClr val="EC0000"/>
                </a:solidFill>
                <a:latin typeface="FrutigerLTStd-LightItalic"/>
              </a:rPr>
              <a:t>i</a:t>
            </a:r>
            <a:r>
              <a:rPr lang="en-US" sz="2800" i="1" baseline="0" dirty="0" smtClean="0">
                <a:solidFill>
                  <a:srgbClr val="EC0000"/>
                </a:solidFill>
                <a:latin typeface="FrutigerLTStd-LightItalic"/>
              </a:rPr>
              <a:t> t ’s good  and </a:t>
            </a:r>
          </a:p>
          <a:p>
            <a:r>
              <a:rPr lang="en-US" sz="2800" i="1" baseline="0" dirty="0" smtClean="0">
                <a:solidFill>
                  <a:srgbClr val="EC0000"/>
                </a:solidFill>
                <a:latin typeface="FrutigerLTStd-LightItalic"/>
              </a:rPr>
              <a:t>good for you</a:t>
            </a:r>
            <a:endParaRPr lang="en-US" sz="280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Text Placeholder 10"/>
          <p:cNvSpPr>
            <a:spLocks noGrp="1"/>
          </p:cNvSpPr>
          <p:nvPr>
            <p:ph type="body" sz="quarter" idx="17"/>
          </p:nvPr>
        </p:nvSpPr>
        <p:spPr>
          <a:xfrm>
            <a:off x="1447800" y="1371600"/>
            <a:ext cx="6172200" cy="533400"/>
          </a:xfrm>
        </p:spPr>
        <p:txBody>
          <a:bodyPr/>
          <a:lstStyle>
            <a:lvl1pPr algn="ctr">
              <a:buNone/>
              <a:defRPr i="1">
                <a:solidFill>
                  <a:schemeClr val="tx2"/>
                </a:solidFill>
              </a:defRPr>
            </a:lvl1pPr>
          </a:lstStyle>
          <a:p>
            <a:pPr lvl="0"/>
            <a:r>
              <a:rPr lang="en-US" dirty="0" smtClean="0"/>
              <a:t>Click to edit Master text styles</a:t>
            </a:r>
          </a:p>
        </p:txBody>
      </p:sp>
      <p:sp>
        <p:nvSpPr>
          <p:cNvPr id="4" name="Date Placeholder 3"/>
          <p:cNvSpPr>
            <a:spLocks noGrp="1"/>
          </p:cNvSpPr>
          <p:nvPr>
            <p:ph type="dt" sz="half" idx="18"/>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dirty="0"/>
          </a:p>
        </p:txBody>
      </p:sp>
      <p:sp>
        <p:nvSpPr>
          <p:cNvPr id="5" name="Footer Placeholder 4"/>
          <p:cNvSpPr>
            <a:spLocks noGrp="1"/>
          </p:cNvSpPr>
          <p:nvPr>
            <p:ph type="ftr" sz="quarter" idx="19"/>
          </p:nvPr>
        </p:nvSpPr>
        <p:spPr>
          <a:xfrm>
            <a:off x="6096000" y="6324600"/>
            <a:ext cx="2895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dirty="0"/>
          </a:p>
        </p:txBody>
      </p:sp>
      <p:sp>
        <p:nvSpPr>
          <p:cNvPr id="7" name="Slide Number Placeholder 5"/>
          <p:cNvSpPr>
            <a:spLocks noGrp="1"/>
          </p:cNvSpPr>
          <p:nvPr>
            <p:ph type="sldNum" sz="quarter" idx="20"/>
          </p:nvPr>
        </p:nvSpPr>
        <p:spPr>
          <a:xfrm>
            <a:off x="62484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4A4416E7-DB83-4583-A3CA-0B807C7B13EC}"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93038" cy="14620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dirty="0"/>
          </a:p>
        </p:txBody>
      </p:sp>
      <p:sp>
        <p:nvSpPr>
          <p:cNvPr id="6" name="Footer Placeholder 5"/>
          <p:cNvSpPr>
            <a:spLocks noGrp="1"/>
          </p:cNvSpPr>
          <p:nvPr>
            <p:ph type="ftr" sz="quarter" idx="11"/>
          </p:nvPr>
        </p:nvSpPr>
        <p:spPr>
          <a:xfrm>
            <a:off x="3657600" y="6243638"/>
            <a:ext cx="28956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0"/>
            </a:lvl1pPr>
            <a:lvl2pPr>
              <a:defRPr b="0"/>
            </a:lvl2pPr>
            <a:lvl3pPr>
              <a:defRPr b="0"/>
            </a:lvl3pPr>
            <a:lvl4pPr>
              <a:defRPr b="0"/>
            </a:lvl4pPr>
            <a:lvl5pPr>
              <a:defRPr b="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3"/>
          </p:nvPr>
        </p:nvSpPr>
        <p:spPr>
          <a:xfrm>
            <a:off x="914400" y="1371600"/>
            <a:ext cx="7162800" cy="381000"/>
          </a:xfrm>
        </p:spPr>
        <p:txBody>
          <a:bodyPr/>
          <a:lstStyle>
            <a:lvl1pPr algn="ctr">
              <a:buNone/>
              <a:defRPr sz="2800" b="1" i="0">
                <a:solidFill>
                  <a:schemeClr val="tx2"/>
                </a:solidFill>
              </a:defRPr>
            </a:lvl1pPr>
          </a:lstStyle>
          <a:p>
            <a:pPr lvl="0"/>
            <a:r>
              <a:rPr lang="en-US" dirty="0" smtClean="0"/>
              <a:t>Click to edit Master text styles</a:t>
            </a:r>
            <a:endParaRPr lang="en-US" dirty="0"/>
          </a:p>
        </p:txBody>
      </p:sp>
      <p:sp>
        <p:nvSpPr>
          <p:cNvPr id="5" name="Title 4"/>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lvl1pPr>
              <a:defRPr sz="4000" b="1"/>
            </a:lvl1pPr>
          </a:lstStyle>
          <a:p>
            <a:r>
              <a:rPr lang="en-US" dirty="0" smtClean="0"/>
              <a:t>Click to edit Master title style</a:t>
            </a:r>
            <a:endParaRPr lang="en-US" dirty="0"/>
          </a:p>
        </p:txBody>
      </p:sp>
      <p:sp>
        <p:nvSpPr>
          <p:cNvPr id="3" name="Content Placeholder 2"/>
          <p:cNvSpPr>
            <a:spLocks noGrp="1"/>
          </p:cNvSpPr>
          <p:nvPr>
            <p:ph idx="1"/>
          </p:nvPr>
        </p:nvSpPr>
        <p:spPr>
          <a:xfrm>
            <a:off x="685800" y="1981200"/>
            <a:ext cx="2971800" cy="4114800"/>
          </a:xfrm>
        </p:spPr>
        <p:txBody>
          <a:bodyPr/>
          <a:lstStyle>
            <a:lvl1pPr>
              <a:defRPr b="0"/>
            </a:lvl1pPr>
            <a:lvl2pPr>
              <a:defRPr b="0"/>
            </a:lvl2pPr>
            <a:lvl3pPr>
              <a:defRPr b="0"/>
            </a:lvl3pPr>
            <a:lvl4pPr>
              <a:defRPr b="0"/>
            </a:lvl4pPr>
            <a:lvl5pPr>
              <a:defRPr b="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3"/>
          </p:nvPr>
        </p:nvSpPr>
        <p:spPr>
          <a:xfrm>
            <a:off x="457200" y="1447800"/>
            <a:ext cx="3200400" cy="381000"/>
          </a:xfrm>
        </p:spPr>
        <p:txBody>
          <a:bodyPr/>
          <a:lstStyle>
            <a:lvl1pPr algn="ctr">
              <a:buNone/>
              <a:defRPr sz="2000" b="0" i="1">
                <a:solidFill>
                  <a:srgbClr val="C00000"/>
                </a:solidFill>
              </a:defRPr>
            </a:lvl1pPr>
          </a:lstStyle>
          <a:p>
            <a:pPr lvl="0"/>
            <a:r>
              <a:rPr lang="en-US" dirty="0" smtClean="0"/>
              <a:t>Click to edit Master text styles</a:t>
            </a:r>
            <a:endParaRPr lang="en-US" dirty="0"/>
          </a:p>
        </p:txBody>
      </p:sp>
      <p:sp>
        <p:nvSpPr>
          <p:cNvPr id="13" name="Content Placeholder 12"/>
          <p:cNvSpPr>
            <a:spLocks noGrp="1"/>
          </p:cNvSpPr>
          <p:nvPr>
            <p:ph sz="quarter" idx="14"/>
          </p:nvPr>
        </p:nvSpPr>
        <p:spPr>
          <a:xfrm>
            <a:off x="3810000" y="1524000"/>
            <a:ext cx="43434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dirty="0"/>
          </a:p>
        </p:txBody>
      </p:sp>
      <p:sp>
        <p:nvSpPr>
          <p:cNvPr id="6" name="Footer Placeholder 5"/>
          <p:cNvSpPr>
            <a:spLocks noGrp="1"/>
          </p:cNvSpPr>
          <p:nvPr>
            <p:ph type="ftr" sz="quarter" idx="11"/>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dirty="0"/>
          </a:p>
        </p:txBody>
      </p:sp>
      <p:sp>
        <p:nvSpPr>
          <p:cNvPr id="8" name="Footer Placeholder 7"/>
          <p:cNvSpPr>
            <a:spLocks noGrp="1"/>
          </p:cNvSpPr>
          <p:nvPr>
            <p:ph type="ftr" sz="quarter" idx="11"/>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7" name="Text Placeholder 7"/>
          <p:cNvSpPr>
            <a:spLocks noGrp="1"/>
          </p:cNvSpPr>
          <p:nvPr>
            <p:ph type="body" sz="quarter" idx="13"/>
          </p:nvPr>
        </p:nvSpPr>
        <p:spPr>
          <a:xfrm>
            <a:off x="914400" y="1447800"/>
            <a:ext cx="7162800" cy="381000"/>
          </a:xfrm>
        </p:spPr>
        <p:txBody>
          <a:bodyPr/>
          <a:lstStyle>
            <a:lvl1pPr algn="ctr">
              <a:buNone/>
              <a:defRPr sz="2800" b="1" i="0">
                <a:solidFill>
                  <a:schemeClr val="tx2"/>
                </a:solidFill>
              </a:defRPr>
            </a:lvl1pPr>
          </a:lstStyle>
          <a:p>
            <a:pPr lvl="0"/>
            <a:r>
              <a:rPr lang="en-US" dirty="0" smtClean="0"/>
              <a:t>Click to edit Master text styles</a:t>
            </a:r>
            <a:endParaRPr lang="en-US" dirty="0"/>
          </a:p>
        </p:txBody>
      </p:sp>
      <p:sp>
        <p:nvSpPr>
          <p:cNvPr id="4" name="Date Placeholder 2"/>
          <p:cNvSpPr>
            <a:spLocks noGrp="1"/>
          </p:cNvSpPr>
          <p:nvPr>
            <p:ph type="dt" sz="half" idx="14"/>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dirty="0"/>
          </a:p>
        </p:txBody>
      </p:sp>
      <p:sp>
        <p:nvSpPr>
          <p:cNvPr id="5" name="Footer Placeholder 3"/>
          <p:cNvSpPr>
            <a:spLocks noGrp="1"/>
          </p:cNvSpPr>
          <p:nvPr>
            <p:ph type="ftr" sz="quarter" idx="15"/>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dirty="0"/>
          </a:p>
        </p:txBody>
      </p:sp>
      <p:sp>
        <p:nvSpPr>
          <p:cNvPr id="3" name="Footer Placeholder 2"/>
          <p:cNvSpPr>
            <a:spLocks noGrp="1"/>
          </p:cNvSpPr>
          <p:nvPr>
            <p:ph type="ftr" sz="quarter" idx="11"/>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93038" cy="1462088"/>
          </a:xfrm>
        </p:spPr>
        <p:txBody>
          <a:bodyPr/>
          <a:lstStyle>
            <a:lvl1pPr>
              <a:defRPr b="1" i="0" baseline="0"/>
            </a:lvl1pPr>
          </a:lstStyle>
          <a:p>
            <a:r>
              <a:rPr lang="en-US" dirty="0" smtClean="0"/>
              <a:t>Click to edit Master title style</a:t>
            </a:r>
            <a:endParaRPr lang="en-US" dirty="0"/>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dirty="0"/>
          </a:p>
        </p:txBody>
      </p:sp>
      <p:sp>
        <p:nvSpPr>
          <p:cNvPr id="6" name="Footer Placeholder 5"/>
          <p:cNvSpPr>
            <a:spLocks noGrp="1"/>
          </p:cNvSpPr>
          <p:nvPr>
            <p:ph type="ftr" sz="quarter" idx="11"/>
          </p:nvPr>
        </p:nvSpPr>
        <p:spPr>
          <a:xfrm>
            <a:off x="3657600" y="6243638"/>
            <a:ext cx="28956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6" name="Rectangle 5"/>
          <p:cNvSpPr txBox="1">
            <a:spLocks noChangeArrowheads="1"/>
          </p:cNvSpPr>
          <p:nvPr userDrawn="1"/>
        </p:nvSpPr>
        <p:spPr bwMode="auto">
          <a:xfrm>
            <a:off x="6248400" y="6477000"/>
            <a:ext cx="1965325" cy="198438"/>
          </a:xfrm>
          <a:prstGeom prst="rect">
            <a:avLst/>
          </a:prstGeom>
          <a:noFill/>
          <a:ln w="9525">
            <a:noFill/>
            <a:round/>
            <a:headEnd/>
            <a:tailEnd/>
          </a:ln>
          <a:effectLst/>
        </p:spPr>
        <p:txBody>
          <a:bodyPr lIns="0" tIns="0" rIns="0" bIns="0"/>
          <a:lstStyle/>
          <a:p>
            <a:pPr algn="ctr">
              <a:lnSpc>
                <a:spcPct val="102000"/>
              </a:lnSpc>
              <a:buFont typeface="Wingdings" charset="2"/>
              <a:buNone/>
              <a:tabLst>
                <a:tab pos="723900" algn="l"/>
                <a:tab pos="1447800" algn="l"/>
                <a:tab pos="2171700" algn="l"/>
              </a:tabLst>
            </a:pPr>
            <a:r>
              <a:rPr lang="en-US" sz="1600" b="1" dirty="0" smtClean="0">
                <a:solidFill>
                  <a:schemeClr val="tx1"/>
                </a:solidFill>
                <a:cs typeface="Tahoma" charset="0"/>
              </a:rPr>
              <a:t>1- </a:t>
            </a:r>
            <a:fld id="{733B888C-20DC-4899-8B46-30B854E54F93}" type="slidenum">
              <a:rPr lang="en-US" sz="1600" b="1" smtClean="0">
                <a:solidFill>
                  <a:schemeClr val="tx1"/>
                </a:solidFill>
                <a:cs typeface="Tahoma" charset="0"/>
              </a:rPr>
              <a:pPr algn="ctr">
                <a:lnSpc>
                  <a:spcPct val="102000"/>
                </a:lnSpc>
                <a:buFont typeface="Wingdings" charset="2"/>
                <a:buNone/>
                <a:tabLst>
                  <a:tab pos="723900" algn="l"/>
                  <a:tab pos="1447800" algn="l"/>
                  <a:tab pos="2171700" algn="l"/>
                </a:tabLst>
              </a:pPr>
              <a:t>‹#›</a:t>
            </a:fld>
            <a:endParaRPr lang="en-US" sz="1600" b="1" dirty="0">
              <a:solidFill>
                <a:schemeClr val="tx1"/>
              </a:solidFill>
              <a:cs typeface="Tahoma" charset="0"/>
            </a:endParaRPr>
          </a:p>
        </p:txBody>
      </p:sp>
      <p:sp>
        <p:nvSpPr>
          <p:cNvPr id="7" name="Rectangle 5"/>
          <p:cNvSpPr txBox="1">
            <a:spLocks noChangeArrowheads="1"/>
          </p:cNvSpPr>
          <p:nvPr userDrawn="1"/>
        </p:nvSpPr>
        <p:spPr bwMode="auto">
          <a:xfrm>
            <a:off x="76200" y="6400800"/>
            <a:ext cx="4495800" cy="762000"/>
          </a:xfrm>
          <a:prstGeom prst="rect">
            <a:avLst/>
          </a:prstGeom>
          <a:noFill/>
          <a:ln w="9525">
            <a:noFill/>
            <a:round/>
            <a:headEnd/>
            <a:tailEnd/>
          </a:ln>
          <a:effectLst/>
        </p:spPr>
        <p:txBody>
          <a:bodyPr lIns="0" tIns="0" rIns="0" bIns="0"/>
          <a:lstStyle/>
          <a:p>
            <a:pPr>
              <a:lnSpc>
                <a:spcPct val="102000"/>
              </a:lnSpc>
              <a:buFont typeface="Wingdings" charset="2"/>
              <a:buNone/>
              <a:tabLst>
                <a:tab pos="723900" algn="l"/>
                <a:tab pos="1447800" algn="l"/>
                <a:tab pos="2171700" algn="l"/>
              </a:tabLst>
            </a:pPr>
            <a:r>
              <a:rPr lang="en-US" sz="1400" b="1" dirty="0">
                <a:solidFill>
                  <a:srgbClr val="A6A6A6"/>
                </a:solidFill>
                <a:cs typeface="Tahoma" charset="0"/>
              </a:rPr>
              <a:t>Copyright © </a:t>
            </a:r>
            <a:r>
              <a:rPr lang="en-US" sz="1400" b="1" dirty="0" smtClean="0">
                <a:solidFill>
                  <a:srgbClr val="A6A6A6"/>
                </a:solidFill>
                <a:cs typeface="Tahoma" charset="0"/>
              </a:rPr>
              <a:t>2012 </a:t>
            </a:r>
            <a:r>
              <a:rPr lang="en-US" sz="1400" b="1" dirty="0">
                <a:solidFill>
                  <a:srgbClr val="A6A6A6"/>
                </a:solidFill>
                <a:cs typeface="Tahoma" charset="0"/>
              </a:rPr>
              <a:t>Pearson Education, Inc.  </a:t>
            </a:r>
          </a:p>
          <a:p>
            <a:pPr>
              <a:lnSpc>
                <a:spcPct val="102000"/>
              </a:lnSpc>
              <a:buFont typeface="Wingdings" charset="2"/>
              <a:buNone/>
              <a:tabLst>
                <a:tab pos="723900" algn="l"/>
                <a:tab pos="1447800" algn="l"/>
                <a:tab pos="2171700" algn="l"/>
              </a:tabLst>
            </a:pPr>
            <a:r>
              <a:rPr lang="en-US" sz="1400" b="1" dirty="0">
                <a:solidFill>
                  <a:srgbClr val="A6A6A6"/>
                </a:solidFill>
                <a:cs typeface="Tahoma" charset="0"/>
              </a:rPr>
              <a:t>Publishing as Prentice Hall</a:t>
            </a:r>
          </a:p>
        </p:txBody>
      </p:sp>
      <p:pic>
        <p:nvPicPr>
          <p:cNvPr id="8" name="Picture 2"/>
          <p:cNvPicPr>
            <a:picLocks noChangeAspect="1" noChangeArrowheads="1"/>
          </p:cNvPicPr>
          <p:nvPr userDrawn="1"/>
        </p:nvPicPr>
        <p:blipFill>
          <a:blip r:embed="rId13" cstate="print"/>
          <a:srcRect/>
          <a:stretch>
            <a:fillRect/>
          </a:stretch>
        </p:blipFill>
        <p:spPr bwMode="auto">
          <a:xfrm>
            <a:off x="1" y="5254793"/>
            <a:ext cx="1371600" cy="1140744"/>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3600" b="1">
          <a:solidFill>
            <a:schemeClr val="tx1"/>
          </a:solidFill>
          <a:latin typeface="+mj-lt"/>
          <a:ea typeface="+mj-ea"/>
          <a:cs typeface="ヒラギノ角ゴ Pro W3"/>
        </a:defRPr>
      </a:lvl1pPr>
      <a:lvl2pPr algn="ctr" rtl="0" eaLnBrk="0" fontAlgn="base" hangingPunct="0">
        <a:spcBef>
          <a:spcPct val="0"/>
        </a:spcBef>
        <a:spcAft>
          <a:spcPct val="0"/>
        </a:spcAft>
        <a:defRPr sz="3600" b="1">
          <a:solidFill>
            <a:schemeClr val="tx1"/>
          </a:solidFill>
          <a:latin typeface="Arial" charset="0"/>
          <a:ea typeface="ヒラギノ角ゴ Pro W3" pitchFamily="1" charset="-128"/>
          <a:cs typeface="ヒラギノ角ゴ Pro W3"/>
        </a:defRPr>
      </a:lvl2pPr>
      <a:lvl3pPr algn="ctr" rtl="0" eaLnBrk="0" fontAlgn="base" hangingPunct="0">
        <a:spcBef>
          <a:spcPct val="0"/>
        </a:spcBef>
        <a:spcAft>
          <a:spcPct val="0"/>
        </a:spcAft>
        <a:defRPr sz="3600" b="1">
          <a:solidFill>
            <a:schemeClr val="tx1"/>
          </a:solidFill>
          <a:latin typeface="Arial" charset="0"/>
          <a:ea typeface="ヒラギノ角ゴ Pro W3" pitchFamily="1" charset="-128"/>
          <a:cs typeface="ヒラギノ角ゴ Pro W3"/>
        </a:defRPr>
      </a:lvl3pPr>
      <a:lvl4pPr algn="ctr" rtl="0" eaLnBrk="0" fontAlgn="base" hangingPunct="0">
        <a:spcBef>
          <a:spcPct val="0"/>
        </a:spcBef>
        <a:spcAft>
          <a:spcPct val="0"/>
        </a:spcAft>
        <a:defRPr sz="3600" b="1">
          <a:solidFill>
            <a:schemeClr val="tx1"/>
          </a:solidFill>
          <a:latin typeface="Arial" charset="0"/>
          <a:ea typeface="ヒラギノ角ゴ Pro W3" pitchFamily="1" charset="-128"/>
          <a:cs typeface="ヒラギノ角ゴ Pro W3"/>
        </a:defRPr>
      </a:lvl4pPr>
      <a:lvl5pPr algn="ctr" rtl="0" eaLnBrk="0" fontAlgn="base" hangingPunct="0">
        <a:spcBef>
          <a:spcPct val="0"/>
        </a:spcBef>
        <a:spcAft>
          <a:spcPct val="0"/>
        </a:spcAft>
        <a:defRPr sz="3600" b="1">
          <a:solidFill>
            <a:schemeClr val="tx1"/>
          </a:solidFill>
          <a:latin typeface="Arial" charset="0"/>
          <a:ea typeface="ヒラギノ角ゴ Pro W3" pitchFamily="1" charset="-128"/>
          <a:cs typeface="ヒラギノ角ゴ Pro W3"/>
        </a:defRPr>
      </a:lvl5pPr>
      <a:lvl6pPr marL="457200" algn="ctr" rtl="0" fontAlgn="base">
        <a:spcBef>
          <a:spcPct val="0"/>
        </a:spcBef>
        <a:spcAft>
          <a:spcPct val="0"/>
        </a:spcAft>
        <a:defRPr sz="4400">
          <a:solidFill>
            <a:schemeClr val="tx2"/>
          </a:solidFill>
          <a:latin typeface="Arial" charset="0"/>
          <a:ea typeface="ヒラギノ角ゴ Pro W3" pitchFamily="1" charset="-128"/>
        </a:defRPr>
      </a:lvl6pPr>
      <a:lvl7pPr marL="914400" algn="ctr" rtl="0" fontAlgn="base">
        <a:spcBef>
          <a:spcPct val="0"/>
        </a:spcBef>
        <a:spcAft>
          <a:spcPct val="0"/>
        </a:spcAft>
        <a:defRPr sz="4400">
          <a:solidFill>
            <a:schemeClr val="tx2"/>
          </a:solidFill>
          <a:latin typeface="Arial" charset="0"/>
          <a:ea typeface="ヒラギノ角ゴ Pro W3" pitchFamily="1" charset="-128"/>
        </a:defRPr>
      </a:lvl7pPr>
      <a:lvl8pPr marL="1371600" algn="ctr" rtl="0" fontAlgn="base">
        <a:spcBef>
          <a:spcPct val="0"/>
        </a:spcBef>
        <a:spcAft>
          <a:spcPct val="0"/>
        </a:spcAft>
        <a:defRPr sz="4400">
          <a:solidFill>
            <a:schemeClr val="tx2"/>
          </a:solidFill>
          <a:latin typeface="Arial" charset="0"/>
          <a:ea typeface="ヒラギノ角ゴ Pro W3" pitchFamily="1" charset="-128"/>
        </a:defRPr>
      </a:lvl8pPr>
      <a:lvl9pPr marL="1828800" algn="ctr" rtl="0" fontAlgn="base">
        <a:spcBef>
          <a:spcPct val="0"/>
        </a:spcBef>
        <a:spcAft>
          <a:spcPct val="0"/>
        </a:spcAft>
        <a:defRPr sz="4400">
          <a:solidFill>
            <a:schemeClr val="tx2"/>
          </a:solidFill>
          <a:latin typeface="Arial" charset="0"/>
          <a:ea typeface="ヒラギノ角ゴ Pro W3" pitchFamily="1" charset="-128"/>
        </a:defRPr>
      </a:lvl9pPr>
    </p:titleStyle>
    <p:bodyStyle>
      <a:lvl1pPr marL="342900" indent="-342900" algn="l" rtl="0" eaLnBrk="0" fontAlgn="base" hangingPunct="0">
        <a:spcBef>
          <a:spcPct val="20000"/>
        </a:spcBef>
        <a:spcAft>
          <a:spcPct val="0"/>
        </a:spcAft>
        <a:buChar char="•"/>
        <a:defRPr sz="3200">
          <a:solidFill>
            <a:schemeClr val="tx1"/>
          </a:solidFill>
          <a:latin typeface="Calibri" pitchFamily="34" charset="0"/>
          <a:ea typeface="+mn-ea"/>
          <a:cs typeface="Calibri" pitchFamily="34" charset="0"/>
        </a:defRPr>
      </a:lvl1pPr>
      <a:lvl2pPr marL="742950" indent="-285750" algn="l" rtl="0" eaLnBrk="0" fontAlgn="base" hangingPunct="0">
        <a:spcBef>
          <a:spcPct val="20000"/>
        </a:spcBef>
        <a:spcAft>
          <a:spcPct val="0"/>
        </a:spcAft>
        <a:buChar char="–"/>
        <a:defRPr sz="2800">
          <a:solidFill>
            <a:schemeClr val="tx1"/>
          </a:solidFill>
          <a:latin typeface="Calibri" pitchFamily="34" charset="0"/>
          <a:ea typeface="+mn-ea"/>
          <a:cs typeface="Calibri" pitchFamily="34" charset="0"/>
        </a:defRPr>
      </a:lvl2pPr>
      <a:lvl3pPr marL="1143000" indent="-228600" algn="l" rtl="0" eaLnBrk="0" fontAlgn="base" hangingPunct="0">
        <a:spcBef>
          <a:spcPct val="20000"/>
        </a:spcBef>
        <a:spcAft>
          <a:spcPct val="0"/>
        </a:spcAft>
        <a:buChar char="•"/>
        <a:defRPr sz="2400">
          <a:solidFill>
            <a:schemeClr val="tx1"/>
          </a:solidFill>
          <a:latin typeface="Calibri" pitchFamily="34" charset="0"/>
          <a:ea typeface="+mn-ea"/>
          <a:cs typeface="Calibri" pitchFamily="34" charset="0"/>
        </a:defRPr>
      </a:lvl3pPr>
      <a:lvl4pPr marL="1600200" indent="-228600" algn="l" rtl="0" eaLnBrk="0" fontAlgn="base" hangingPunct="0">
        <a:spcBef>
          <a:spcPct val="20000"/>
        </a:spcBef>
        <a:spcAft>
          <a:spcPct val="0"/>
        </a:spcAft>
        <a:buChar char="–"/>
        <a:defRPr sz="2000">
          <a:solidFill>
            <a:schemeClr val="tx1"/>
          </a:solidFill>
          <a:latin typeface="Calibri" pitchFamily="34" charset="0"/>
          <a:ea typeface="+mn-ea"/>
          <a:cs typeface="Calibri" pitchFamily="34" charset="0"/>
        </a:defRPr>
      </a:lvl4pPr>
      <a:lvl5pPr marL="2057400" indent="-228600" algn="l" rtl="0" eaLnBrk="0" fontAlgn="base" hangingPunct="0">
        <a:spcBef>
          <a:spcPct val="20000"/>
        </a:spcBef>
        <a:spcAft>
          <a:spcPct val="0"/>
        </a:spcAft>
        <a:buChar char="»"/>
        <a:defRPr sz="2000">
          <a:solidFill>
            <a:schemeClr val="tx1"/>
          </a:solidFill>
          <a:latin typeface="Calibri" pitchFamily="34" charset="0"/>
          <a:ea typeface="+mn-ea"/>
          <a:cs typeface="Calibri" pitchFamily="34"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www.redbull.com/"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diagramData" Target="../diagrams/data5.xml"/><Relationship Id="rId7"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28600" y="3733800"/>
            <a:ext cx="8382000" cy="2895600"/>
          </a:xfrm>
        </p:spPr>
        <p:txBody>
          <a:bodyPr/>
          <a:lstStyle/>
          <a:p>
            <a:pPr eaLnBrk="1" hangingPunct="1"/>
            <a:r>
              <a:rPr lang="en-US" dirty="0" smtClean="0"/>
              <a:t/>
            </a:r>
            <a:br>
              <a:rPr lang="en-US" dirty="0" smtClean="0"/>
            </a:br>
            <a:r>
              <a:rPr lang="en-US" dirty="0" smtClean="0">
                <a:latin typeface="Calibri" charset="0"/>
              </a:rPr>
              <a:t>Marketing:</a:t>
            </a:r>
            <a:br>
              <a:rPr lang="en-US" dirty="0" smtClean="0">
                <a:latin typeface="Calibri" charset="0"/>
              </a:rPr>
            </a:br>
            <a:r>
              <a:rPr lang="en-US" dirty="0" smtClean="0">
                <a:latin typeface="Calibri" charset="0"/>
              </a:rPr>
              <a:t> Creating and Capturing Customer Value</a:t>
            </a:r>
            <a:br>
              <a:rPr lang="en-US" dirty="0" smtClean="0">
                <a:latin typeface="Calibri" charset="0"/>
              </a:rPr>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dirty="0" smtClean="0"/>
              <a:t>Designing a Customer-Driven Marketing Strategy</a:t>
            </a:r>
          </a:p>
        </p:txBody>
      </p:sp>
      <p:sp>
        <p:nvSpPr>
          <p:cNvPr id="34819" name="Rectangle 3"/>
          <p:cNvSpPr>
            <a:spLocks noGrp="1" noChangeArrowheads="1"/>
          </p:cNvSpPr>
          <p:nvPr>
            <p:ph idx="1"/>
          </p:nvPr>
        </p:nvSpPr>
        <p:spPr/>
        <p:txBody>
          <a:bodyPr/>
          <a:lstStyle/>
          <a:p>
            <a:pPr eaLnBrk="1" hangingPunct="1"/>
            <a:endParaRPr lang="en-US" dirty="0" smtClean="0">
              <a:latin typeface="Calibri" charset="0"/>
            </a:endParaRPr>
          </a:p>
          <a:p>
            <a:pPr eaLnBrk="1" hangingPunct="1">
              <a:buFontTx/>
              <a:buNone/>
            </a:pPr>
            <a:r>
              <a:rPr lang="en-US" b="1" dirty="0" smtClean="0">
                <a:latin typeface="Calibri" charset="0"/>
              </a:rPr>
              <a:t>Marketing management </a:t>
            </a:r>
            <a:r>
              <a:rPr lang="en-US" dirty="0" smtClean="0">
                <a:latin typeface="Calibri" charset="0"/>
              </a:rPr>
              <a:t>is the art and science of choosing target markets and building profitable relationships with them</a:t>
            </a:r>
          </a:p>
          <a:p>
            <a:pPr lvl="1" eaLnBrk="1" hangingPunct="1"/>
            <a:r>
              <a:rPr lang="en-US" dirty="0" smtClean="0">
                <a:latin typeface="Calibri" charset="0"/>
              </a:rPr>
              <a:t>What customers will we serve?</a:t>
            </a:r>
          </a:p>
          <a:p>
            <a:pPr lvl="1" eaLnBrk="1" hangingPunct="1"/>
            <a:r>
              <a:rPr lang="en-US" dirty="0" smtClean="0">
                <a:latin typeface="Calibri" charset="0"/>
              </a:rPr>
              <a:t>How can we best serve these customers?</a:t>
            </a:r>
          </a:p>
          <a:p>
            <a:pPr lvl="1" eaLnBrk="1" hangingPunct="1"/>
            <a:endParaRPr lang="en-US" dirty="0" smtClean="0">
              <a:latin typeface="Calibri" charset="0"/>
            </a:endParaRPr>
          </a:p>
          <a:p>
            <a:pPr lvl="1" eaLnBrk="1" hangingPunct="1"/>
            <a:endParaRPr lang="en-US" dirty="0" smtClean="0">
              <a:latin typeface="Calibri"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685800" y="228600"/>
            <a:ext cx="7772400" cy="1143000"/>
          </a:xfrm>
        </p:spPr>
        <p:txBody>
          <a:bodyPr/>
          <a:lstStyle/>
          <a:p>
            <a:pPr eaLnBrk="1" hangingPunct="1"/>
            <a:r>
              <a:rPr lang="en-US" dirty="0" smtClean="0"/>
              <a:t>Designing a Customer-Driven Marketing Strategy</a:t>
            </a:r>
          </a:p>
        </p:txBody>
      </p:sp>
      <p:sp>
        <p:nvSpPr>
          <p:cNvPr id="36867" name="Rectangle 3"/>
          <p:cNvSpPr>
            <a:spLocks noGrp="1" noChangeArrowheads="1"/>
          </p:cNvSpPr>
          <p:nvPr>
            <p:ph idx="1"/>
          </p:nvPr>
        </p:nvSpPr>
        <p:spPr>
          <a:xfrm>
            <a:off x="685800" y="2209800"/>
            <a:ext cx="7772400" cy="4114800"/>
          </a:xfrm>
        </p:spPr>
        <p:txBody>
          <a:bodyPr/>
          <a:lstStyle/>
          <a:p>
            <a:pPr eaLnBrk="1" hangingPunct="1">
              <a:buFontTx/>
              <a:buNone/>
            </a:pPr>
            <a:r>
              <a:rPr lang="en-US" b="1" dirty="0" smtClean="0">
                <a:latin typeface="Calibri" charset="0"/>
              </a:rPr>
              <a:t>Market segmentation </a:t>
            </a:r>
            <a:r>
              <a:rPr lang="en-US" dirty="0" smtClean="0">
                <a:latin typeface="Calibri" charset="0"/>
              </a:rPr>
              <a:t>refers to dividing the markets into segments of customers</a:t>
            </a:r>
          </a:p>
          <a:p>
            <a:pPr eaLnBrk="1" hangingPunct="1">
              <a:buFontTx/>
              <a:buNone/>
            </a:pPr>
            <a:endParaRPr lang="en-US" sz="1400" dirty="0" smtClean="0">
              <a:latin typeface="Calibri" charset="0"/>
            </a:endParaRPr>
          </a:p>
          <a:p>
            <a:pPr eaLnBrk="1" hangingPunct="1">
              <a:buFontTx/>
              <a:buNone/>
            </a:pPr>
            <a:r>
              <a:rPr lang="en-US" b="1" dirty="0" smtClean="0">
                <a:latin typeface="Calibri" charset="0"/>
              </a:rPr>
              <a:t>Target marketing </a:t>
            </a:r>
            <a:r>
              <a:rPr lang="en-US" dirty="0" smtClean="0">
                <a:latin typeface="Calibri" charset="0"/>
              </a:rPr>
              <a:t>refers to which segments to go after</a:t>
            </a:r>
          </a:p>
        </p:txBody>
      </p:sp>
      <p:sp>
        <p:nvSpPr>
          <p:cNvPr id="36868" name="Text Placeholder 7"/>
          <p:cNvSpPr>
            <a:spLocks noGrp="1"/>
          </p:cNvSpPr>
          <p:nvPr>
            <p:ph type="body" sz="quarter" idx="13"/>
          </p:nvPr>
        </p:nvSpPr>
        <p:spPr/>
        <p:txBody>
          <a:bodyPr/>
          <a:lstStyle/>
          <a:p>
            <a:r>
              <a:rPr lang="en-US" dirty="0" smtClean="0">
                <a:latin typeface="Calibri" charset="0"/>
              </a:rPr>
              <a:t>Selecting Customers to Serve</a:t>
            </a:r>
          </a:p>
          <a:p>
            <a:endParaRPr lang="en-US" dirty="0" smtClean="0">
              <a:latin typeface="Calibri"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685800" y="228600"/>
            <a:ext cx="7772400" cy="1143000"/>
          </a:xfrm>
        </p:spPr>
        <p:txBody>
          <a:bodyPr/>
          <a:lstStyle/>
          <a:p>
            <a:pPr eaLnBrk="1" hangingPunct="1"/>
            <a:r>
              <a:rPr lang="en-US" dirty="0" smtClean="0"/>
              <a:t>Designing a Customer-Driven Marketing Strategy</a:t>
            </a:r>
          </a:p>
        </p:txBody>
      </p:sp>
      <p:sp>
        <p:nvSpPr>
          <p:cNvPr id="40963" name="Rectangle 3"/>
          <p:cNvSpPr>
            <a:spLocks noGrp="1" noChangeArrowheads="1"/>
          </p:cNvSpPr>
          <p:nvPr>
            <p:ph type="body" sz="quarter" idx="13"/>
          </p:nvPr>
        </p:nvSpPr>
        <p:spPr/>
        <p:txBody>
          <a:bodyPr/>
          <a:lstStyle/>
          <a:p>
            <a:pPr eaLnBrk="1" hangingPunct="1"/>
            <a:r>
              <a:rPr lang="en-US" dirty="0" smtClean="0">
                <a:latin typeface="Calibri" charset="0"/>
              </a:rPr>
              <a:t>Choosing a Value Proposition</a:t>
            </a:r>
          </a:p>
          <a:p>
            <a:pPr eaLnBrk="1" hangingPunct="1"/>
            <a:endParaRPr lang="en-US" dirty="0" smtClean="0">
              <a:latin typeface="Calibri" charset="0"/>
              <a:hlinkMouseOver r:id="rId3"/>
            </a:endParaRPr>
          </a:p>
        </p:txBody>
      </p:sp>
      <p:sp>
        <p:nvSpPr>
          <p:cNvPr id="40964" name="Content Placeholder 4"/>
          <p:cNvSpPr txBox="1">
            <a:spLocks/>
          </p:cNvSpPr>
          <p:nvPr/>
        </p:nvSpPr>
        <p:spPr bwMode="auto">
          <a:xfrm>
            <a:off x="304800" y="2438400"/>
            <a:ext cx="4114800" cy="4419600"/>
          </a:xfrm>
          <a:prstGeom prst="rect">
            <a:avLst/>
          </a:prstGeom>
          <a:noFill/>
          <a:ln w="9525">
            <a:noFill/>
            <a:miter lim="800000"/>
            <a:headEnd/>
            <a:tailEnd/>
          </a:ln>
        </p:spPr>
        <p:txBody>
          <a:bodyPr/>
          <a:lstStyle/>
          <a:p>
            <a:r>
              <a:rPr lang="en-US" sz="3200" b="1" dirty="0" smtClean="0"/>
              <a:t>Value proposition </a:t>
            </a:r>
            <a:r>
              <a:rPr lang="en-US" sz="3200" dirty="0" smtClean="0"/>
              <a:t>Set </a:t>
            </a:r>
            <a:r>
              <a:rPr lang="en-US" sz="3200" dirty="0"/>
              <a:t>of benefits or values a company promises to deliver to </a:t>
            </a:r>
            <a:r>
              <a:rPr lang="en-US" sz="3200" dirty="0" smtClean="0"/>
              <a:t>customers to </a:t>
            </a:r>
            <a:r>
              <a:rPr lang="en-US" sz="3200" dirty="0"/>
              <a:t>satisfy their needs</a:t>
            </a:r>
          </a:p>
        </p:txBody>
      </p:sp>
      <p:pic>
        <p:nvPicPr>
          <p:cNvPr id="40965" name="Picture 5"/>
          <p:cNvPicPr>
            <a:picLocks noChangeAspect="1" noChangeArrowheads="1"/>
          </p:cNvPicPr>
          <p:nvPr/>
        </p:nvPicPr>
        <p:blipFill>
          <a:blip r:embed="rId4" cstate="print"/>
          <a:srcRect/>
          <a:stretch>
            <a:fillRect/>
          </a:stretch>
        </p:blipFill>
        <p:spPr bwMode="auto">
          <a:xfrm>
            <a:off x="4953000" y="2057400"/>
            <a:ext cx="3345366" cy="29718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685800" y="228600"/>
            <a:ext cx="7772400" cy="1143000"/>
          </a:xfrm>
        </p:spPr>
        <p:txBody>
          <a:bodyPr/>
          <a:lstStyle/>
          <a:p>
            <a:pPr eaLnBrk="1" hangingPunct="1"/>
            <a:r>
              <a:rPr lang="en-US" dirty="0" smtClean="0"/>
              <a:t>Designing a Customer-Driven Marketing Strategy</a:t>
            </a:r>
          </a:p>
        </p:txBody>
      </p:sp>
      <p:graphicFrame>
        <p:nvGraphicFramePr>
          <p:cNvPr id="7" name="Content Placeholder 6"/>
          <p:cNvGraphicFramePr>
            <a:graphicFrameLocks noGrp="1"/>
          </p:cNvGraphicFramePr>
          <p:nvPr>
            <p:ph idx="1"/>
          </p:nvPr>
        </p:nvGraphicFramePr>
        <p:xfrm>
          <a:off x="381000" y="1981200"/>
          <a:ext cx="8077200" cy="441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3012" name="Text Placeholder 5"/>
          <p:cNvSpPr>
            <a:spLocks noGrp="1"/>
          </p:cNvSpPr>
          <p:nvPr>
            <p:ph type="body" sz="quarter" idx="13"/>
          </p:nvPr>
        </p:nvSpPr>
        <p:spPr>
          <a:xfrm>
            <a:off x="152400" y="1447800"/>
            <a:ext cx="8534400" cy="381000"/>
          </a:xfrm>
        </p:spPr>
        <p:txBody>
          <a:bodyPr/>
          <a:lstStyle/>
          <a:p>
            <a:r>
              <a:rPr lang="en-US" dirty="0" smtClean="0">
                <a:latin typeface="Calibri" charset="0"/>
              </a:rPr>
              <a:t>Marketing Management Orientations</a:t>
            </a:r>
          </a:p>
          <a:p>
            <a:endParaRPr lang="en-US" dirty="0" smtClean="0">
              <a:latin typeface="Calibri"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228600"/>
            <a:ext cx="7772400" cy="1143000"/>
          </a:xfrm>
        </p:spPr>
        <p:txBody>
          <a:bodyPr/>
          <a:lstStyle/>
          <a:p>
            <a:r>
              <a:rPr lang="en-US" dirty="0" smtClean="0"/>
              <a:t/>
            </a:r>
            <a:br>
              <a:rPr lang="en-US" dirty="0" smtClean="0"/>
            </a:br>
            <a:r>
              <a:rPr lang="en-US" dirty="0" smtClean="0"/>
              <a:t>Designing a Customer-Driven Marketing Strategy</a:t>
            </a:r>
          </a:p>
        </p:txBody>
      </p:sp>
      <p:sp>
        <p:nvSpPr>
          <p:cNvPr id="45059" name="Rectangle 3"/>
          <p:cNvSpPr>
            <a:spLocks noGrp="1" noChangeArrowheads="1"/>
          </p:cNvSpPr>
          <p:nvPr>
            <p:ph idx="1"/>
          </p:nvPr>
        </p:nvSpPr>
        <p:spPr/>
        <p:txBody>
          <a:bodyPr/>
          <a:lstStyle/>
          <a:p>
            <a:endParaRPr lang="en-US" dirty="0" smtClean="0">
              <a:latin typeface="Calibri" charset="0"/>
            </a:endParaRPr>
          </a:p>
          <a:p>
            <a:pPr>
              <a:buFontTx/>
              <a:buNone/>
            </a:pPr>
            <a:r>
              <a:rPr lang="en-US" b="1" dirty="0" smtClean="0">
                <a:latin typeface="Calibri" charset="0"/>
              </a:rPr>
              <a:t>Production concept </a:t>
            </a:r>
            <a:r>
              <a:rPr lang="en-US" dirty="0" smtClean="0">
                <a:latin typeface="Calibri" charset="0"/>
              </a:rPr>
              <a:t>is the idea that consumers will favor products that are available or highly affordable</a:t>
            </a:r>
          </a:p>
          <a:p>
            <a:endParaRPr lang="en-US" dirty="0" smtClean="0">
              <a:latin typeface="Calibri" charset="0"/>
            </a:endParaRPr>
          </a:p>
        </p:txBody>
      </p:sp>
      <p:sp>
        <p:nvSpPr>
          <p:cNvPr id="45060" name="Text Placeholder 5"/>
          <p:cNvSpPr>
            <a:spLocks noGrp="1"/>
          </p:cNvSpPr>
          <p:nvPr>
            <p:ph type="body" sz="quarter" idx="13"/>
          </p:nvPr>
        </p:nvSpPr>
        <p:spPr>
          <a:xfrm>
            <a:off x="0" y="1828800"/>
            <a:ext cx="9144000" cy="381000"/>
          </a:xfrm>
        </p:spPr>
        <p:txBody>
          <a:bodyPr/>
          <a:lstStyle/>
          <a:p>
            <a:r>
              <a:rPr lang="en-US" dirty="0" smtClean="0">
                <a:latin typeface="Calibri" charset="0"/>
              </a:rPr>
              <a:t>Marketing Management Orientations</a:t>
            </a:r>
          </a:p>
          <a:p>
            <a:endParaRPr lang="en-US" dirty="0" smtClean="0">
              <a:latin typeface="Calibri"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685800" y="228600"/>
            <a:ext cx="7772400" cy="1143000"/>
          </a:xfrm>
        </p:spPr>
        <p:txBody>
          <a:bodyPr/>
          <a:lstStyle/>
          <a:p>
            <a:pPr eaLnBrk="1" hangingPunct="1"/>
            <a:r>
              <a:rPr lang="en-US" dirty="0" smtClean="0"/>
              <a:t/>
            </a:r>
            <a:br>
              <a:rPr lang="en-US" dirty="0" smtClean="0"/>
            </a:br>
            <a:r>
              <a:rPr lang="en-US" dirty="0" smtClean="0"/>
              <a:t>Designing a Customer-Driven Marketing Strategy</a:t>
            </a:r>
          </a:p>
        </p:txBody>
      </p:sp>
      <p:sp>
        <p:nvSpPr>
          <p:cNvPr id="47107" name="Rectangle 3"/>
          <p:cNvSpPr>
            <a:spLocks noGrp="1" noChangeArrowheads="1"/>
          </p:cNvSpPr>
          <p:nvPr>
            <p:ph idx="1"/>
          </p:nvPr>
        </p:nvSpPr>
        <p:spPr/>
        <p:txBody>
          <a:bodyPr/>
          <a:lstStyle/>
          <a:p>
            <a:pPr eaLnBrk="1" hangingPunct="1">
              <a:buFontTx/>
              <a:buNone/>
            </a:pPr>
            <a:endParaRPr lang="en-US" b="1" dirty="0" smtClean="0">
              <a:latin typeface="Calibri" charset="0"/>
            </a:endParaRPr>
          </a:p>
          <a:p>
            <a:pPr eaLnBrk="1" hangingPunct="1">
              <a:buFontTx/>
              <a:buNone/>
            </a:pPr>
            <a:r>
              <a:rPr lang="en-US" b="1" dirty="0" smtClean="0">
                <a:latin typeface="Calibri" charset="0"/>
              </a:rPr>
              <a:t>Product concept </a:t>
            </a:r>
            <a:r>
              <a:rPr lang="en-US" dirty="0" smtClean="0">
                <a:latin typeface="Calibri" charset="0"/>
              </a:rPr>
              <a:t>is the idea that consumers will favor products that offer the most quality, performance, and features.  Organization should therefore devote its energy to making continuous product improvements.</a:t>
            </a:r>
          </a:p>
        </p:txBody>
      </p:sp>
      <p:sp>
        <p:nvSpPr>
          <p:cNvPr id="47108" name="Text Placeholder 5"/>
          <p:cNvSpPr>
            <a:spLocks noGrp="1"/>
          </p:cNvSpPr>
          <p:nvPr>
            <p:ph type="body" sz="quarter" idx="13"/>
          </p:nvPr>
        </p:nvSpPr>
        <p:spPr>
          <a:xfrm>
            <a:off x="0" y="1905000"/>
            <a:ext cx="9144000" cy="381000"/>
          </a:xfrm>
        </p:spPr>
        <p:txBody>
          <a:bodyPr/>
          <a:lstStyle/>
          <a:p>
            <a:r>
              <a:rPr lang="en-US" dirty="0" smtClean="0">
                <a:latin typeface="Calibri" charset="0"/>
              </a:rPr>
              <a:t>Marketing Management Orientations</a:t>
            </a:r>
          </a:p>
          <a:p>
            <a:endParaRPr lang="en-US" dirty="0" smtClean="0">
              <a:latin typeface="Calibri"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5800" y="228600"/>
            <a:ext cx="7772400" cy="1143000"/>
          </a:xfrm>
        </p:spPr>
        <p:txBody>
          <a:bodyPr/>
          <a:lstStyle/>
          <a:p>
            <a:pPr eaLnBrk="1" hangingPunct="1"/>
            <a:r>
              <a:rPr lang="en-US" dirty="0" smtClean="0"/>
              <a:t>Designing a Customer-Driven Marketing Strategy</a:t>
            </a:r>
          </a:p>
        </p:txBody>
      </p:sp>
      <p:sp>
        <p:nvSpPr>
          <p:cNvPr id="49155" name="Rectangle 3"/>
          <p:cNvSpPr>
            <a:spLocks noGrp="1" noChangeArrowheads="1"/>
          </p:cNvSpPr>
          <p:nvPr>
            <p:ph idx="1"/>
          </p:nvPr>
        </p:nvSpPr>
        <p:spPr>
          <a:xfrm>
            <a:off x="685800" y="2286000"/>
            <a:ext cx="7772400" cy="3810000"/>
          </a:xfrm>
        </p:spPr>
        <p:txBody>
          <a:bodyPr/>
          <a:lstStyle/>
          <a:p>
            <a:pPr eaLnBrk="1" hangingPunct="1">
              <a:buFontTx/>
              <a:buNone/>
            </a:pPr>
            <a:r>
              <a:rPr lang="en-US" b="1" dirty="0" smtClean="0">
                <a:latin typeface="Calibri" charset="0"/>
              </a:rPr>
              <a:t>Selling concept </a:t>
            </a:r>
            <a:r>
              <a:rPr lang="en-US" dirty="0" smtClean="0">
                <a:latin typeface="Calibri" charset="0"/>
              </a:rPr>
              <a:t>is the idea that consumers will not buy enough of the firm’s products unless it undertakes a large scale selling and promotion effort</a:t>
            </a:r>
          </a:p>
        </p:txBody>
      </p:sp>
      <p:sp>
        <p:nvSpPr>
          <p:cNvPr id="49156" name="Text Placeholder 5"/>
          <p:cNvSpPr>
            <a:spLocks noGrp="1"/>
          </p:cNvSpPr>
          <p:nvPr>
            <p:ph type="body" sz="quarter" idx="13"/>
          </p:nvPr>
        </p:nvSpPr>
        <p:spPr>
          <a:xfrm>
            <a:off x="0" y="1447800"/>
            <a:ext cx="9144000" cy="381000"/>
          </a:xfrm>
        </p:spPr>
        <p:txBody>
          <a:bodyPr/>
          <a:lstStyle/>
          <a:p>
            <a:r>
              <a:rPr lang="en-US" dirty="0" smtClean="0">
                <a:latin typeface="Calibri" charset="0"/>
              </a:rPr>
              <a:t>Marketing Management Orientations</a:t>
            </a:r>
          </a:p>
          <a:p>
            <a:endParaRPr lang="en-US" dirty="0" smtClean="0">
              <a:latin typeface="Calibri"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685800" y="228600"/>
            <a:ext cx="7772400" cy="1143000"/>
          </a:xfrm>
        </p:spPr>
        <p:txBody>
          <a:bodyPr/>
          <a:lstStyle/>
          <a:p>
            <a:pPr eaLnBrk="1" hangingPunct="1"/>
            <a:r>
              <a:rPr lang="en-US" dirty="0" smtClean="0"/>
              <a:t>Designing a Customer-Driven Marketing Strategy</a:t>
            </a:r>
          </a:p>
        </p:txBody>
      </p:sp>
      <p:sp>
        <p:nvSpPr>
          <p:cNvPr id="51203" name="Rectangle 3"/>
          <p:cNvSpPr>
            <a:spLocks noGrp="1" noChangeArrowheads="1"/>
          </p:cNvSpPr>
          <p:nvPr>
            <p:ph type="body" sz="quarter" idx="13"/>
          </p:nvPr>
        </p:nvSpPr>
        <p:spPr>
          <a:xfrm>
            <a:off x="0" y="1447800"/>
            <a:ext cx="9144000" cy="381000"/>
          </a:xfrm>
        </p:spPr>
        <p:txBody>
          <a:bodyPr/>
          <a:lstStyle/>
          <a:p>
            <a:pPr eaLnBrk="1" hangingPunct="1"/>
            <a:r>
              <a:rPr lang="en-US" dirty="0" smtClean="0">
                <a:latin typeface="Calibri" charset="0"/>
              </a:rPr>
              <a:t>Marketing Management Orientations</a:t>
            </a:r>
          </a:p>
          <a:p>
            <a:pPr eaLnBrk="1" hangingPunct="1"/>
            <a:endParaRPr lang="en-US" dirty="0" smtClean="0">
              <a:latin typeface="Calibri" charset="0"/>
            </a:endParaRPr>
          </a:p>
        </p:txBody>
      </p:sp>
      <p:sp>
        <p:nvSpPr>
          <p:cNvPr id="51204" name="Rectangle 3"/>
          <p:cNvSpPr txBox="1">
            <a:spLocks noChangeArrowheads="1"/>
          </p:cNvSpPr>
          <p:nvPr/>
        </p:nvSpPr>
        <p:spPr bwMode="auto">
          <a:xfrm>
            <a:off x="3276600" y="2133600"/>
            <a:ext cx="5257800" cy="4114800"/>
          </a:xfrm>
          <a:prstGeom prst="rect">
            <a:avLst/>
          </a:prstGeom>
          <a:noFill/>
          <a:ln w="9525">
            <a:noFill/>
            <a:miter lim="800000"/>
            <a:headEnd/>
            <a:tailEnd/>
          </a:ln>
        </p:spPr>
        <p:txBody>
          <a:bodyPr/>
          <a:lstStyle/>
          <a:p>
            <a:pPr marL="342900" indent="-342900">
              <a:spcBef>
                <a:spcPct val="20000"/>
              </a:spcBef>
            </a:pPr>
            <a:r>
              <a:rPr lang="en-US" sz="3200" b="1" dirty="0"/>
              <a:t>Marketing concept </a:t>
            </a:r>
            <a:r>
              <a:rPr lang="en-US" sz="3200" dirty="0"/>
              <a:t>is the idea that achieving organizational goals depends on knowing the needs and wants of the target markets and delivering the desired satisfactions better than competitors do</a:t>
            </a:r>
          </a:p>
          <a:p>
            <a:pPr marL="342900" indent="-342900">
              <a:spcBef>
                <a:spcPct val="20000"/>
              </a:spcBef>
            </a:pPr>
            <a:endParaRPr lang="en-US" sz="3200" dirty="0"/>
          </a:p>
        </p:txBody>
      </p:sp>
      <p:pic>
        <p:nvPicPr>
          <p:cNvPr id="51205" name="Picture 7" descr="ph01_04"/>
          <p:cNvPicPr>
            <a:picLocks noChangeAspect="1" noChangeArrowheads="1"/>
          </p:cNvPicPr>
          <p:nvPr/>
        </p:nvPicPr>
        <p:blipFill>
          <a:blip r:embed="rId3" cstate="print"/>
          <a:srcRect/>
          <a:stretch>
            <a:fillRect/>
          </a:stretch>
        </p:blipFill>
        <p:spPr bwMode="auto">
          <a:xfrm>
            <a:off x="0" y="2943225"/>
            <a:ext cx="3352800" cy="22383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685800" y="228600"/>
            <a:ext cx="7772400" cy="1143000"/>
          </a:xfrm>
        </p:spPr>
        <p:txBody>
          <a:bodyPr/>
          <a:lstStyle/>
          <a:p>
            <a:pPr eaLnBrk="1" hangingPunct="1"/>
            <a:r>
              <a:rPr lang="en-US" dirty="0" smtClean="0"/>
              <a:t>Designing a Customer-Driven Marketing Strategy</a:t>
            </a:r>
          </a:p>
        </p:txBody>
      </p:sp>
      <p:sp>
        <p:nvSpPr>
          <p:cNvPr id="53251" name="Rectangle 3"/>
          <p:cNvSpPr>
            <a:spLocks noGrp="1" noChangeArrowheads="1"/>
          </p:cNvSpPr>
          <p:nvPr>
            <p:ph type="body" sz="quarter" idx="13"/>
          </p:nvPr>
        </p:nvSpPr>
        <p:spPr>
          <a:xfrm>
            <a:off x="0" y="1447800"/>
            <a:ext cx="9144000" cy="381000"/>
          </a:xfrm>
        </p:spPr>
        <p:txBody>
          <a:bodyPr/>
          <a:lstStyle/>
          <a:p>
            <a:pPr eaLnBrk="1" hangingPunct="1"/>
            <a:r>
              <a:rPr lang="en-US" dirty="0" smtClean="0">
                <a:latin typeface="Calibri" charset="0"/>
              </a:rPr>
              <a:t>Marketing Management Orientations</a:t>
            </a:r>
          </a:p>
          <a:p>
            <a:pPr eaLnBrk="1" hangingPunct="1"/>
            <a:endParaRPr lang="en-US" dirty="0" smtClean="0">
              <a:latin typeface="Calibri" charset="0"/>
            </a:endParaRPr>
          </a:p>
        </p:txBody>
      </p:sp>
      <p:sp>
        <p:nvSpPr>
          <p:cNvPr id="53252" name="Rectangle 3"/>
          <p:cNvSpPr txBox="1">
            <a:spLocks noChangeArrowheads="1"/>
          </p:cNvSpPr>
          <p:nvPr/>
        </p:nvSpPr>
        <p:spPr bwMode="auto">
          <a:xfrm>
            <a:off x="3581400" y="2133600"/>
            <a:ext cx="4876800" cy="4114800"/>
          </a:xfrm>
          <a:prstGeom prst="rect">
            <a:avLst/>
          </a:prstGeom>
          <a:noFill/>
          <a:ln w="9525">
            <a:noFill/>
            <a:miter lim="800000"/>
            <a:headEnd/>
            <a:tailEnd/>
          </a:ln>
        </p:spPr>
        <p:txBody>
          <a:bodyPr/>
          <a:lstStyle/>
          <a:p>
            <a:r>
              <a:rPr lang="en-US" sz="2800" b="1" dirty="0"/>
              <a:t>Societal marketing </a:t>
            </a:r>
            <a:r>
              <a:rPr lang="en-US" sz="2800" dirty="0"/>
              <a:t>concept is the idea that a company should make good marketing decisions by considering consumers’ wants, the company’s requirements, consumers’ long-term interests, and society’s long-run interests</a:t>
            </a:r>
          </a:p>
          <a:p>
            <a:pPr>
              <a:spcBef>
                <a:spcPct val="20000"/>
              </a:spcBef>
            </a:pPr>
            <a:endParaRPr lang="en-US" sz="3200" dirty="0"/>
          </a:p>
        </p:txBody>
      </p:sp>
      <p:pic>
        <p:nvPicPr>
          <p:cNvPr id="53253" name="Picture 7" descr="ph01_extra3"/>
          <p:cNvPicPr>
            <a:picLocks noChangeAspect="1" noChangeArrowheads="1"/>
          </p:cNvPicPr>
          <p:nvPr/>
        </p:nvPicPr>
        <p:blipFill>
          <a:blip r:embed="rId3" cstate="print"/>
          <a:srcRect/>
          <a:stretch>
            <a:fillRect/>
          </a:stretch>
        </p:blipFill>
        <p:spPr bwMode="auto">
          <a:xfrm>
            <a:off x="1066800" y="1981200"/>
            <a:ext cx="2455863" cy="32381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dirty="0" smtClean="0"/>
              <a:t>Designing a Customer-Driven Marketing Strategy</a:t>
            </a:r>
          </a:p>
        </p:txBody>
      </p:sp>
      <p:pic>
        <p:nvPicPr>
          <p:cNvPr id="55299" name="Picture 3" descr="fig01_04wo.jpg"/>
          <p:cNvPicPr>
            <a:picLocks noChangeAspect="1"/>
          </p:cNvPicPr>
          <p:nvPr/>
        </p:nvPicPr>
        <p:blipFill>
          <a:blip r:embed="rId3" cstate="print"/>
          <a:srcRect/>
          <a:stretch>
            <a:fillRect/>
          </a:stretch>
        </p:blipFill>
        <p:spPr bwMode="auto">
          <a:xfrm>
            <a:off x="1800225" y="1905000"/>
            <a:ext cx="5667375" cy="42608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228600"/>
            <a:ext cx="7772400" cy="1143000"/>
          </a:xfrm>
        </p:spPr>
        <p:txBody>
          <a:bodyPr/>
          <a:lstStyle/>
          <a:p>
            <a:r>
              <a:rPr lang="en-US" dirty="0" smtClean="0"/>
              <a:t>Creating and Capturing Customer Value</a:t>
            </a:r>
          </a:p>
        </p:txBody>
      </p:sp>
      <p:sp>
        <p:nvSpPr>
          <p:cNvPr id="16387" name="Rectangle 3"/>
          <p:cNvSpPr>
            <a:spLocks noGrp="1" noChangeArrowheads="1"/>
          </p:cNvSpPr>
          <p:nvPr>
            <p:ph idx="1"/>
          </p:nvPr>
        </p:nvSpPr>
        <p:spPr>
          <a:xfrm>
            <a:off x="685800" y="2133600"/>
            <a:ext cx="7772400" cy="4114800"/>
          </a:xfrm>
        </p:spPr>
        <p:txBody>
          <a:bodyPr/>
          <a:lstStyle/>
          <a:p>
            <a:pPr>
              <a:lnSpc>
                <a:spcPct val="90000"/>
              </a:lnSpc>
            </a:pPr>
            <a:r>
              <a:rPr lang="en-US" sz="2600" dirty="0" smtClean="0">
                <a:latin typeface="Calibri" charset="0"/>
              </a:rPr>
              <a:t>What Is Marketing?</a:t>
            </a:r>
          </a:p>
          <a:p>
            <a:pPr>
              <a:lnSpc>
                <a:spcPct val="90000"/>
              </a:lnSpc>
            </a:pPr>
            <a:r>
              <a:rPr lang="en-US" sz="2600" dirty="0" smtClean="0">
                <a:latin typeface="Calibri" charset="0"/>
              </a:rPr>
              <a:t>Understand the Marketplace and Customer Needs</a:t>
            </a:r>
          </a:p>
          <a:p>
            <a:pPr>
              <a:lnSpc>
                <a:spcPct val="90000"/>
              </a:lnSpc>
            </a:pPr>
            <a:r>
              <a:rPr lang="en-US" sz="2600" dirty="0" smtClean="0">
                <a:latin typeface="Calibri" charset="0"/>
              </a:rPr>
              <a:t>Designing a Customer-Driven Marketing Strategy</a:t>
            </a:r>
          </a:p>
          <a:p>
            <a:pPr>
              <a:lnSpc>
                <a:spcPct val="90000"/>
              </a:lnSpc>
            </a:pPr>
            <a:r>
              <a:rPr lang="en-US" sz="2600" dirty="0" smtClean="0">
                <a:latin typeface="Calibri" charset="0"/>
              </a:rPr>
              <a:t>Preparing an Integrated Marketing Plan and Program</a:t>
            </a:r>
          </a:p>
          <a:p>
            <a:pPr>
              <a:lnSpc>
                <a:spcPct val="90000"/>
              </a:lnSpc>
            </a:pPr>
            <a:r>
              <a:rPr lang="en-US" sz="2600" dirty="0" smtClean="0">
                <a:latin typeface="Calibri" charset="0"/>
              </a:rPr>
              <a:t>Building Customer Relationships</a:t>
            </a:r>
          </a:p>
          <a:p>
            <a:pPr>
              <a:lnSpc>
                <a:spcPct val="90000"/>
              </a:lnSpc>
            </a:pPr>
            <a:r>
              <a:rPr lang="en-US" sz="2600" dirty="0" smtClean="0">
                <a:latin typeface="Calibri" charset="0"/>
              </a:rPr>
              <a:t>Capturing Value from Customers</a:t>
            </a:r>
          </a:p>
          <a:p>
            <a:pPr>
              <a:lnSpc>
                <a:spcPct val="90000"/>
              </a:lnSpc>
            </a:pPr>
            <a:r>
              <a:rPr lang="en-US" sz="2600" dirty="0" smtClean="0">
                <a:latin typeface="Calibri" charset="0"/>
              </a:rPr>
              <a:t>The Changing Marketing Landscape</a:t>
            </a:r>
          </a:p>
        </p:txBody>
      </p:sp>
      <p:sp>
        <p:nvSpPr>
          <p:cNvPr id="16388" name="Text Placeholder 8"/>
          <p:cNvSpPr>
            <a:spLocks noGrp="1"/>
          </p:cNvSpPr>
          <p:nvPr>
            <p:ph type="body" sz="quarter" idx="13"/>
          </p:nvPr>
        </p:nvSpPr>
        <p:spPr/>
        <p:txBody>
          <a:bodyPr/>
          <a:lstStyle/>
          <a:p>
            <a:r>
              <a:rPr lang="en-US" dirty="0" smtClean="0">
                <a:latin typeface="Calibri" charset="0"/>
              </a:rPr>
              <a:t>Topic Outline</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idx="1"/>
          </p:nvPr>
        </p:nvSpPr>
        <p:spPr/>
        <p:txBody>
          <a:bodyPr/>
          <a:lstStyle/>
          <a:p>
            <a:pPr>
              <a:buFontTx/>
              <a:buNone/>
            </a:pPr>
            <a:r>
              <a:rPr lang="en-US" b="1" dirty="0" smtClean="0">
                <a:latin typeface="Calibri" charset="0"/>
              </a:rPr>
              <a:t>The marketing mix: </a:t>
            </a:r>
            <a:r>
              <a:rPr lang="en-US" dirty="0" smtClean="0">
                <a:latin typeface="Calibri" charset="0"/>
              </a:rPr>
              <a:t>set of tools (four Ps) the firm uses to implement its marketing strategy. It includes product, price, promotion, and place.</a:t>
            </a:r>
          </a:p>
          <a:p>
            <a:pPr>
              <a:buFontTx/>
              <a:buNone/>
            </a:pPr>
            <a:r>
              <a:rPr lang="en-US" b="1" dirty="0" smtClean="0">
                <a:latin typeface="Calibri" charset="0"/>
              </a:rPr>
              <a:t>Integrated marketing program: </a:t>
            </a:r>
            <a:r>
              <a:rPr lang="en-US" dirty="0" smtClean="0">
                <a:latin typeface="Calibri" charset="0"/>
              </a:rPr>
              <a:t>comprehensive plan that communicates and delivers the intended value to chosen         customers.</a:t>
            </a:r>
          </a:p>
          <a:p>
            <a:endParaRPr lang="en-US" dirty="0" smtClean="0">
              <a:latin typeface="Calibri" charset="0"/>
            </a:endParaRPr>
          </a:p>
        </p:txBody>
      </p:sp>
      <p:sp>
        <p:nvSpPr>
          <p:cNvPr id="57347" name="Rectangle 2"/>
          <p:cNvSpPr>
            <a:spLocks noGrp="1" noChangeArrowheads="1"/>
          </p:cNvSpPr>
          <p:nvPr>
            <p:ph type="title"/>
          </p:nvPr>
        </p:nvSpPr>
        <p:spPr/>
        <p:txBody>
          <a:bodyPr/>
          <a:lstStyle/>
          <a:p>
            <a:r>
              <a:rPr lang="en-US" dirty="0" smtClean="0"/>
              <a:t>Preparing an Integrated Marketing Plan and Program</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685800" y="228600"/>
            <a:ext cx="7772400" cy="1143000"/>
          </a:xfrm>
        </p:spPr>
        <p:txBody>
          <a:bodyPr/>
          <a:lstStyle/>
          <a:p>
            <a:r>
              <a:rPr lang="en-US" dirty="0" smtClean="0"/>
              <a:t>Building Customer Relationships</a:t>
            </a:r>
          </a:p>
        </p:txBody>
      </p:sp>
      <p:sp>
        <p:nvSpPr>
          <p:cNvPr id="59395" name="Content Placeholder 15"/>
          <p:cNvSpPr>
            <a:spLocks noGrp="1"/>
          </p:cNvSpPr>
          <p:nvPr>
            <p:ph idx="1"/>
          </p:nvPr>
        </p:nvSpPr>
        <p:spPr>
          <a:xfrm>
            <a:off x="3810000" y="1981200"/>
            <a:ext cx="4648200" cy="4114800"/>
          </a:xfrm>
        </p:spPr>
        <p:txBody>
          <a:bodyPr/>
          <a:lstStyle/>
          <a:p>
            <a:r>
              <a:rPr lang="en-US" sz="2800" dirty="0" smtClean="0">
                <a:latin typeface="Calibri" charset="0"/>
              </a:rPr>
              <a:t>The overall process of building and maintaining profitable customer relationships by delivering superior customer value and satisfaction</a:t>
            </a:r>
          </a:p>
          <a:p>
            <a:endParaRPr lang="en-US" dirty="0" smtClean="0">
              <a:latin typeface="Calibri" charset="0"/>
            </a:endParaRPr>
          </a:p>
        </p:txBody>
      </p:sp>
      <p:sp>
        <p:nvSpPr>
          <p:cNvPr id="59396" name="Rectangle 3"/>
          <p:cNvSpPr>
            <a:spLocks noGrp="1" noChangeArrowheads="1"/>
          </p:cNvSpPr>
          <p:nvPr>
            <p:ph type="body" sz="quarter" idx="13"/>
          </p:nvPr>
        </p:nvSpPr>
        <p:spPr>
          <a:xfrm>
            <a:off x="0" y="1447800"/>
            <a:ext cx="8915400" cy="381000"/>
          </a:xfrm>
        </p:spPr>
        <p:txBody>
          <a:bodyPr/>
          <a:lstStyle/>
          <a:p>
            <a:r>
              <a:rPr lang="en-US" dirty="0" smtClean="0">
                <a:latin typeface="Calibri" charset="0"/>
              </a:rPr>
              <a:t>Customer Relationship Management (CRM)</a:t>
            </a:r>
          </a:p>
          <a:p>
            <a:endParaRPr lang="en-US" dirty="0" smtClean="0">
              <a:latin typeface="Calibri" charset="0"/>
            </a:endParaRPr>
          </a:p>
          <a:p>
            <a:endParaRPr lang="en-US" dirty="0" smtClean="0">
              <a:latin typeface="Calibri" charset="0"/>
            </a:endParaRPr>
          </a:p>
        </p:txBody>
      </p:sp>
      <p:pic>
        <p:nvPicPr>
          <p:cNvPr id="59397" name="Picture 2"/>
          <p:cNvPicPr>
            <a:picLocks noChangeAspect="1" noChangeArrowheads="1"/>
          </p:cNvPicPr>
          <p:nvPr/>
        </p:nvPicPr>
        <p:blipFill>
          <a:blip r:embed="rId3" cstate="print"/>
          <a:srcRect/>
          <a:stretch>
            <a:fillRect/>
          </a:stretch>
        </p:blipFill>
        <p:spPr bwMode="auto">
          <a:xfrm>
            <a:off x="1143000" y="2057400"/>
            <a:ext cx="2514600" cy="33528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609600" y="228600"/>
            <a:ext cx="7772400" cy="1143000"/>
          </a:xfrm>
        </p:spPr>
        <p:txBody>
          <a:bodyPr/>
          <a:lstStyle/>
          <a:p>
            <a:pPr eaLnBrk="1" hangingPunct="1"/>
            <a:r>
              <a:rPr lang="en-US" dirty="0" smtClean="0"/>
              <a:t>Building Customer Relationships</a:t>
            </a:r>
          </a:p>
        </p:txBody>
      </p:sp>
      <p:sp>
        <p:nvSpPr>
          <p:cNvPr id="61443" name="Text Placeholder 6"/>
          <p:cNvSpPr>
            <a:spLocks noGrp="1"/>
          </p:cNvSpPr>
          <p:nvPr>
            <p:ph type="body" sz="quarter" idx="13"/>
          </p:nvPr>
        </p:nvSpPr>
        <p:spPr>
          <a:xfrm>
            <a:off x="838200" y="1066800"/>
            <a:ext cx="7162800" cy="381000"/>
          </a:xfrm>
        </p:spPr>
        <p:txBody>
          <a:bodyPr/>
          <a:lstStyle/>
          <a:p>
            <a:r>
              <a:rPr lang="en-US" dirty="0" smtClean="0">
                <a:latin typeface="Calibri" charset="0"/>
              </a:rPr>
              <a:t>Relationship Building Blocks: Customer Value and Satisfaction</a:t>
            </a:r>
          </a:p>
          <a:p>
            <a:endParaRPr lang="en-US" dirty="0" smtClean="0">
              <a:latin typeface="Calibri" charset="0"/>
            </a:endParaRPr>
          </a:p>
        </p:txBody>
      </p:sp>
      <p:graphicFrame>
        <p:nvGraphicFramePr>
          <p:cNvPr id="5" name="Content Placeholder 4"/>
          <p:cNvGraphicFramePr>
            <a:graphicFrameLocks noGrp="1"/>
          </p:cNvGraphicFramePr>
          <p:nvPr>
            <p:ph idx="4294967295"/>
          </p:nvPr>
        </p:nvGraphicFramePr>
        <p:xfrm>
          <a:off x="1981200" y="2057400"/>
          <a:ext cx="54864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0" y="609600"/>
            <a:ext cx="9144000" cy="1143000"/>
          </a:xfrm>
        </p:spPr>
        <p:txBody>
          <a:bodyPr/>
          <a:lstStyle/>
          <a:p>
            <a:r>
              <a:rPr lang="en-US" dirty="0" smtClean="0"/>
              <a:t>Building Customer Relationships</a:t>
            </a:r>
          </a:p>
        </p:txBody>
      </p:sp>
      <p:sp>
        <p:nvSpPr>
          <p:cNvPr id="63491" name="Text Placeholder 8"/>
          <p:cNvSpPr>
            <a:spLocks noGrp="1"/>
          </p:cNvSpPr>
          <p:nvPr>
            <p:ph type="body" sz="quarter" idx="13"/>
          </p:nvPr>
        </p:nvSpPr>
        <p:spPr/>
        <p:txBody>
          <a:bodyPr/>
          <a:lstStyle/>
          <a:p>
            <a:r>
              <a:rPr lang="en-US" dirty="0" smtClean="0">
                <a:latin typeface="Calibri" charset="0"/>
              </a:rPr>
              <a:t>Customer Relationship Levels and Tools</a:t>
            </a:r>
          </a:p>
          <a:p>
            <a:endParaRPr lang="en-US" dirty="0" smtClean="0">
              <a:latin typeface="Calibri" charset="0"/>
            </a:endParaRPr>
          </a:p>
        </p:txBody>
      </p:sp>
      <p:graphicFrame>
        <p:nvGraphicFramePr>
          <p:cNvPr id="7" name="Diagram 6"/>
          <p:cNvGraphicFramePr/>
          <p:nvPr/>
        </p:nvGraphicFramePr>
        <p:xfrm>
          <a:off x="920750" y="2301875"/>
          <a:ext cx="2667000" cy="32369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3494" name="Picture 6"/>
          <p:cNvPicPr>
            <a:picLocks noChangeAspect="1" noChangeArrowheads="1"/>
          </p:cNvPicPr>
          <p:nvPr/>
        </p:nvPicPr>
        <p:blipFill>
          <a:blip r:embed="rId7" cstate="print"/>
          <a:srcRect/>
          <a:stretch>
            <a:fillRect/>
          </a:stretch>
        </p:blipFill>
        <p:spPr bwMode="auto">
          <a:xfrm>
            <a:off x="3733800" y="2438400"/>
            <a:ext cx="4410075" cy="29337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685800" y="228600"/>
            <a:ext cx="7772400" cy="1143000"/>
          </a:xfrm>
        </p:spPr>
        <p:txBody>
          <a:bodyPr/>
          <a:lstStyle/>
          <a:p>
            <a:pPr eaLnBrk="1" hangingPunct="1"/>
            <a:r>
              <a:rPr lang="en-US" dirty="0" smtClean="0"/>
              <a:t>Building Customer Relationships</a:t>
            </a:r>
          </a:p>
        </p:txBody>
      </p:sp>
      <p:sp>
        <p:nvSpPr>
          <p:cNvPr id="65539" name="Rectangle 3"/>
          <p:cNvSpPr>
            <a:spLocks noGrp="1" noChangeArrowheads="1"/>
          </p:cNvSpPr>
          <p:nvPr>
            <p:ph idx="1"/>
          </p:nvPr>
        </p:nvSpPr>
        <p:spPr>
          <a:xfrm>
            <a:off x="1143000" y="1981200"/>
            <a:ext cx="7315200" cy="3657600"/>
          </a:xfrm>
        </p:spPr>
        <p:txBody>
          <a:bodyPr/>
          <a:lstStyle/>
          <a:p>
            <a:pPr eaLnBrk="1" hangingPunct="1">
              <a:lnSpc>
                <a:spcPct val="90000"/>
              </a:lnSpc>
            </a:pPr>
            <a:endParaRPr lang="en-US" sz="3000" dirty="0" smtClean="0">
              <a:latin typeface="Calibri" charset="0"/>
            </a:endParaRPr>
          </a:p>
          <a:p>
            <a:pPr eaLnBrk="1" hangingPunct="1">
              <a:lnSpc>
                <a:spcPct val="90000"/>
              </a:lnSpc>
            </a:pPr>
            <a:r>
              <a:rPr lang="en-US" sz="3000" dirty="0" smtClean="0">
                <a:latin typeface="Calibri" charset="0"/>
              </a:rPr>
              <a:t>Relating with more carefully selected customers uses selective relationship management to target fewer, more profitable customers</a:t>
            </a:r>
          </a:p>
          <a:p>
            <a:pPr eaLnBrk="1" hangingPunct="1">
              <a:lnSpc>
                <a:spcPct val="90000"/>
              </a:lnSpc>
            </a:pPr>
            <a:r>
              <a:rPr lang="en-US" sz="3000" dirty="0" smtClean="0">
                <a:latin typeface="Calibri" charset="0"/>
              </a:rPr>
              <a:t>Relating more deeply and interactively by incorporating more interactive two way relationships through blogs, Websites, online communities and social networks</a:t>
            </a:r>
          </a:p>
        </p:txBody>
      </p:sp>
      <p:sp>
        <p:nvSpPr>
          <p:cNvPr id="65540" name="Text Placeholder 5"/>
          <p:cNvSpPr>
            <a:spLocks noGrp="1"/>
          </p:cNvSpPr>
          <p:nvPr>
            <p:ph type="body" sz="quarter" idx="13"/>
          </p:nvPr>
        </p:nvSpPr>
        <p:spPr/>
        <p:txBody>
          <a:bodyPr/>
          <a:lstStyle/>
          <a:p>
            <a:r>
              <a:rPr lang="en-US" dirty="0" smtClean="0">
                <a:latin typeface="Calibri" charset="0"/>
              </a:rPr>
              <a:t>The Changing Nature of Customer Relationships</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685800" y="228600"/>
            <a:ext cx="7772400" cy="1143000"/>
          </a:xfrm>
        </p:spPr>
        <p:txBody>
          <a:bodyPr/>
          <a:lstStyle/>
          <a:p>
            <a:pPr eaLnBrk="1" hangingPunct="1"/>
            <a:r>
              <a:rPr lang="en-US" dirty="0" smtClean="0"/>
              <a:t>Building Customer Relationships</a:t>
            </a:r>
          </a:p>
        </p:txBody>
      </p:sp>
      <p:sp>
        <p:nvSpPr>
          <p:cNvPr id="65539" name="Rectangle 3"/>
          <p:cNvSpPr>
            <a:spLocks noGrp="1" noChangeArrowheads="1"/>
          </p:cNvSpPr>
          <p:nvPr>
            <p:ph idx="1"/>
          </p:nvPr>
        </p:nvSpPr>
        <p:spPr>
          <a:xfrm>
            <a:off x="685800" y="2514600"/>
            <a:ext cx="7772400" cy="3581400"/>
          </a:xfrm>
        </p:spPr>
        <p:txBody>
          <a:bodyPr/>
          <a:lstStyle/>
          <a:p>
            <a:pPr eaLnBrk="1" hangingPunct="1">
              <a:lnSpc>
                <a:spcPct val="90000"/>
              </a:lnSpc>
            </a:pPr>
            <a:endParaRPr lang="en-US" sz="3000" dirty="0" smtClean="0">
              <a:latin typeface="Calibri" charset="0"/>
            </a:endParaRPr>
          </a:p>
          <a:p>
            <a:pPr algn="ctr">
              <a:buNone/>
            </a:pPr>
            <a:r>
              <a:rPr lang="en-US" sz="2800" b="1" dirty="0" smtClean="0"/>
              <a:t>Customer-managed relationships</a:t>
            </a:r>
          </a:p>
          <a:p>
            <a:pPr algn="ctr">
              <a:buNone/>
            </a:pPr>
            <a:r>
              <a:rPr lang="en-US" sz="2800" dirty="0" smtClean="0"/>
              <a:t>Marketing relationships in which</a:t>
            </a:r>
          </a:p>
          <a:p>
            <a:pPr algn="ctr">
              <a:buNone/>
            </a:pPr>
            <a:r>
              <a:rPr lang="en-US" sz="2800" dirty="0" smtClean="0"/>
              <a:t>customers, empowered by today’s new</a:t>
            </a:r>
          </a:p>
          <a:p>
            <a:pPr algn="ctr">
              <a:buNone/>
            </a:pPr>
            <a:r>
              <a:rPr lang="en-US" sz="2800" dirty="0" smtClean="0"/>
              <a:t>digital technologies, interact with</a:t>
            </a:r>
          </a:p>
          <a:p>
            <a:pPr algn="ctr">
              <a:buNone/>
            </a:pPr>
            <a:r>
              <a:rPr lang="en-US" sz="2800" dirty="0" smtClean="0"/>
              <a:t>companies and with each other to shape</a:t>
            </a:r>
          </a:p>
          <a:p>
            <a:pPr algn="ctr">
              <a:buNone/>
            </a:pPr>
            <a:r>
              <a:rPr lang="en-US" sz="2800" dirty="0" smtClean="0"/>
              <a:t>their relationships with brands.</a:t>
            </a:r>
            <a:endParaRPr lang="en-US" sz="3000" dirty="0" smtClean="0">
              <a:latin typeface="Calibri" charset="0"/>
            </a:endParaRPr>
          </a:p>
        </p:txBody>
      </p:sp>
      <p:sp>
        <p:nvSpPr>
          <p:cNvPr id="65540" name="Text Placeholder 5"/>
          <p:cNvSpPr>
            <a:spLocks noGrp="1"/>
          </p:cNvSpPr>
          <p:nvPr>
            <p:ph type="body" sz="quarter" idx="13"/>
          </p:nvPr>
        </p:nvSpPr>
        <p:spPr/>
        <p:txBody>
          <a:bodyPr/>
          <a:lstStyle/>
          <a:p>
            <a:r>
              <a:rPr lang="en-US" dirty="0" smtClean="0">
                <a:latin typeface="Calibri" charset="0"/>
              </a:rPr>
              <a:t>The Changing Nature of Customer Relationships</a:t>
            </a:r>
          </a:p>
          <a:p>
            <a:endParaRPr lang="en-US" dirty="0" smtClean="0">
              <a:latin typeface="Calibri"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Content Placeholder 5"/>
          <p:cNvSpPr>
            <a:spLocks noGrp="1"/>
          </p:cNvSpPr>
          <p:nvPr>
            <p:ph idx="1"/>
          </p:nvPr>
        </p:nvSpPr>
        <p:spPr>
          <a:xfrm>
            <a:off x="381000" y="1981200"/>
            <a:ext cx="7924800" cy="4114800"/>
          </a:xfrm>
        </p:spPr>
        <p:txBody>
          <a:bodyPr/>
          <a:lstStyle/>
          <a:p>
            <a:pPr>
              <a:buFontTx/>
              <a:buNone/>
            </a:pPr>
            <a:r>
              <a:rPr lang="en-US" b="1" dirty="0" smtClean="0">
                <a:latin typeface="Calibri" charset="0"/>
              </a:rPr>
              <a:t>Partner relationship management </a:t>
            </a:r>
            <a:r>
              <a:rPr lang="en-US" dirty="0" smtClean="0">
                <a:latin typeface="Calibri" charset="0"/>
              </a:rPr>
              <a:t>involves working closely with partners in other company departments and outside the company to jointly bring greater value to customers</a:t>
            </a:r>
          </a:p>
          <a:p>
            <a:endParaRPr lang="en-US" dirty="0" smtClean="0">
              <a:latin typeface="Calibri" charset="0"/>
            </a:endParaRPr>
          </a:p>
        </p:txBody>
      </p:sp>
      <p:sp>
        <p:nvSpPr>
          <p:cNvPr id="67587" name="Text Box 12"/>
          <p:cNvSpPr txBox="1">
            <a:spLocks noChangeArrowheads="1"/>
          </p:cNvSpPr>
          <p:nvPr/>
        </p:nvSpPr>
        <p:spPr bwMode="auto">
          <a:xfrm>
            <a:off x="2514600" y="2008188"/>
            <a:ext cx="184150" cy="457200"/>
          </a:xfrm>
          <a:prstGeom prst="rect">
            <a:avLst/>
          </a:prstGeom>
          <a:noFill/>
          <a:ln w="9525">
            <a:noFill/>
            <a:miter lim="800000"/>
            <a:headEnd/>
            <a:tailEnd/>
          </a:ln>
        </p:spPr>
        <p:txBody>
          <a:bodyPr wrap="none">
            <a:spAutoFit/>
          </a:bodyPr>
          <a:lstStyle/>
          <a:p>
            <a:endParaRPr lang="en-US" sz="2400" b="1" i="1" dirty="0">
              <a:latin typeface="Times New Roman" charset="0"/>
            </a:endParaRPr>
          </a:p>
        </p:txBody>
      </p:sp>
      <p:sp>
        <p:nvSpPr>
          <p:cNvPr id="67588" name="Title 11"/>
          <p:cNvSpPr>
            <a:spLocks noGrp="1"/>
          </p:cNvSpPr>
          <p:nvPr>
            <p:ph type="title"/>
          </p:nvPr>
        </p:nvSpPr>
        <p:spPr/>
        <p:txBody>
          <a:bodyPr/>
          <a:lstStyle/>
          <a:p>
            <a:r>
              <a:rPr lang="en-US" sz="3600" dirty="0" smtClean="0"/>
              <a:t>Building Customer Relationships</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685800" y="228600"/>
            <a:ext cx="7772400" cy="1143000"/>
          </a:xfrm>
        </p:spPr>
        <p:txBody>
          <a:bodyPr/>
          <a:lstStyle/>
          <a:p>
            <a:pPr eaLnBrk="1" hangingPunct="1"/>
            <a:r>
              <a:rPr lang="en-US" dirty="0" smtClean="0"/>
              <a:t>Building Customer Relationships</a:t>
            </a:r>
          </a:p>
        </p:txBody>
      </p:sp>
      <p:sp>
        <p:nvSpPr>
          <p:cNvPr id="69635" name="Rectangle 3"/>
          <p:cNvSpPr>
            <a:spLocks noGrp="1" noChangeArrowheads="1"/>
          </p:cNvSpPr>
          <p:nvPr>
            <p:ph idx="1"/>
          </p:nvPr>
        </p:nvSpPr>
        <p:spPr>
          <a:xfrm>
            <a:off x="1066800" y="1981200"/>
            <a:ext cx="7391400" cy="4038600"/>
          </a:xfrm>
        </p:spPr>
        <p:txBody>
          <a:bodyPr/>
          <a:lstStyle/>
          <a:p>
            <a:pPr eaLnBrk="1" hangingPunct="1"/>
            <a:r>
              <a:rPr lang="en-US" dirty="0" smtClean="0">
                <a:latin typeface="Calibri" charset="0"/>
              </a:rPr>
              <a:t>Partners inside the company is every function area interacting with customers</a:t>
            </a:r>
          </a:p>
          <a:p>
            <a:pPr lvl="1" eaLnBrk="1" hangingPunct="1"/>
            <a:r>
              <a:rPr lang="en-US" dirty="0" smtClean="0">
                <a:latin typeface="Calibri" charset="0"/>
              </a:rPr>
              <a:t>Electronically</a:t>
            </a:r>
          </a:p>
          <a:p>
            <a:pPr lvl="1" eaLnBrk="1" hangingPunct="1"/>
            <a:r>
              <a:rPr lang="en-US" dirty="0" smtClean="0">
                <a:latin typeface="Calibri" charset="0"/>
              </a:rPr>
              <a:t>Cross-functional teams</a:t>
            </a:r>
          </a:p>
          <a:p>
            <a:pPr eaLnBrk="1" hangingPunct="1"/>
            <a:r>
              <a:rPr lang="en-US" dirty="0" smtClean="0">
                <a:latin typeface="Calibri" charset="0"/>
              </a:rPr>
              <a:t>Partners outside the company is how marketers connect with their suppliers, channel partners, and competitors by developing partnerships</a:t>
            </a:r>
          </a:p>
          <a:p>
            <a:pPr eaLnBrk="1" hangingPunct="1"/>
            <a:endParaRPr lang="en-US" dirty="0" smtClean="0">
              <a:latin typeface="Calibri" charset="0"/>
            </a:endParaRPr>
          </a:p>
        </p:txBody>
      </p:sp>
      <p:sp>
        <p:nvSpPr>
          <p:cNvPr id="69636" name="Text Placeholder 5"/>
          <p:cNvSpPr>
            <a:spLocks noGrp="1"/>
          </p:cNvSpPr>
          <p:nvPr>
            <p:ph type="body" sz="quarter" idx="13"/>
          </p:nvPr>
        </p:nvSpPr>
        <p:spPr/>
        <p:txBody>
          <a:bodyPr/>
          <a:lstStyle/>
          <a:p>
            <a:r>
              <a:rPr lang="en-US" dirty="0" smtClean="0">
                <a:latin typeface="Calibri" charset="0"/>
              </a:rPr>
              <a:t>Partner Relationship Management</a:t>
            </a:r>
          </a:p>
          <a:p>
            <a:endParaRPr lang="en-US" dirty="0" smtClean="0">
              <a:latin typeface="Calibri"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685800" y="228600"/>
            <a:ext cx="7772400" cy="1143000"/>
          </a:xfrm>
        </p:spPr>
        <p:txBody>
          <a:bodyPr/>
          <a:lstStyle/>
          <a:p>
            <a:pPr eaLnBrk="1" hangingPunct="1"/>
            <a:r>
              <a:rPr lang="en-US" dirty="0" smtClean="0"/>
              <a:t>Building Customer Relationships</a:t>
            </a:r>
          </a:p>
        </p:txBody>
      </p:sp>
      <p:sp>
        <p:nvSpPr>
          <p:cNvPr id="71683" name="Rectangle 3"/>
          <p:cNvSpPr>
            <a:spLocks noGrp="1" noChangeArrowheads="1"/>
          </p:cNvSpPr>
          <p:nvPr>
            <p:ph idx="1"/>
          </p:nvPr>
        </p:nvSpPr>
        <p:spPr/>
        <p:txBody>
          <a:bodyPr/>
          <a:lstStyle/>
          <a:p>
            <a:pPr eaLnBrk="1" hangingPunct="1"/>
            <a:r>
              <a:rPr lang="en-US" dirty="0" smtClean="0">
                <a:latin typeface="Calibri" charset="0"/>
              </a:rPr>
              <a:t>Supply chain is a channel that stretches from raw materials to components to final products to final buyers</a:t>
            </a:r>
          </a:p>
          <a:p>
            <a:pPr eaLnBrk="1" hangingPunct="1"/>
            <a:r>
              <a:rPr lang="en-US" dirty="0" smtClean="0">
                <a:latin typeface="Calibri" charset="0"/>
              </a:rPr>
              <a:t>Supply chain management</a:t>
            </a:r>
          </a:p>
          <a:p>
            <a:pPr eaLnBrk="1" hangingPunct="1">
              <a:buNone/>
            </a:pPr>
            <a:endParaRPr lang="en-US" dirty="0" smtClean="0">
              <a:latin typeface="Calibri" charset="0"/>
            </a:endParaRPr>
          </a:p>
        </p:txBody>
      </p:sp>
      <p:sp>
        <p:nvSpPr>
          <p:cNvPr id="71684" name="Text Placeholder 5"/>
          <p:cNvSpPr>
            <a:spLocks noGrp="1"/>
          </p:cNvSpPr>
          <p:nvPr>
            <p:ph type="body" sz="quarter" idx="13"/>
          </p:nvPr>
        </p:nvSpPr>
        <p:spPr/>
        <p:txBody>
          <a:bodyPr/>
          <a:lstStyle/>
          <a:p>
            <a:r>
              <a:rPr lang="en-US" dirty="0" smtClean="0">
                <a:latin typeface="Calibri" charset="0"/>
              </a:rPr>
              <a:t>Partner Relationship Management</a:t>
            </a:r>
          </a:p>
          <a:p>
            <a:endParaRPr lang="en-US" dirty="0" smtClean="0">
              <a:latin typeface="Calibri"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685800" y="228600"/>
            <a:ext cx="7772400" cy="1143000"/>
          </a:xfrm>
        </p:spPr>
        <p:txBody>
          <a:bodyPr/>
          <a:lstStyle/>
          <a:p>
            <a:r>
              <a:rPr lang="en-US" dirty="0" smtClean="0"/>
              <a:t>Capturing Value from Customers</a:t>
            </a:r>
          </a:p>
        </p:txBody>
      </p:sp>
      <p:sp>
        <p:nvSpPr>
          <p:cNvPr id="73731" name="Content Placeholder 18"/>
          <p:cNvSpPr>
            <a:spLocks noGrp="1"/>
          </p:cNvSpPr>
          <p:nvPr>
            <p:ph idx="1"/>
          </p:nvPr>
        </p:nvSpPr>
        <p:spPr/>
        <p:txBody>
          <a:bodyPr/>
          <a:lstStyle/>
          <a:p>
            <a:r>
              <a:rPr lang="en-US" dirty="0" smtClean="0">
                <a:latin typeface="Calibri" charset="0"/>
              </a:rPr>
              <a:t>Customer lifetime value is the value of the entire stream of purchases that the customer would</a:t>
            </a:r>
            <a:br>
              <a:rPr lang="en-US" dirty="0" smtClean="0">
                <a:latin typeface="Calibri" charset="0"/>
              </a:rPr>
            </a:br>
            <a:r>
              <a:rPr lang="en-US" dirty="0" smtClean="0">
                <a:latin typeface="Calibri" charset="0"/>
              </a:rPr>
              <a:t>make over a </a:t>
            </a:r>
            <a:br>
              <a:rPr lang="en-US" dirty="0" smtClean="0">
                <a:latin typeface="Calibri" charset="0"/>
              </a:rPr>
            </a:br>
            <a:r>
              <a:rPr lang="en-US" dirty="0" smtClean="0">
                <a:latin typeface="Calibri" charset="0"/>
              </a:rPr>
              <a:t>lifetime of </a:t>
            </a:r>
            <a:br>
              <a:rPr lang="en-US" dirty="0" smtClean="0">
                <a:latin typeface="Calibri" charset="0"/>
              </a:rPr>
            </a:br>
            <a:r>
              <a:rPr lang="en-US" dirty="0" smtClean="0">
                <a:latin typeface="Calibri" charset="0"/>
              </a:rPr>
              <a:t>patronage</a:t>
            </a:r>
          </a:p>
          <a:p>
            <a:endParaRPr lang="en-US" dirty="0" smtClean="0">
              <a:latin typeface="Calibri" charset="0"/>
            </a:endParaRPr>
          </a:p>
        </p:txBody>
      </p:sp>
      <p:sp>
        <p:nvSpPr>
          <p:cNvPr id="73732" name="Rectangle 3"/>
          <p:cNvSpPr>
            <a:spLocks noGrp="1" noChangeArrowheads="1"/>
          </p:cNvSpPr>
          <p:nvPr>
            <p:ph type="body" sz="quarter" idx="13"/>
          </p:nvPr>
        </p:nvSpPr>
        <p:spPr>
          <a:xfrm>
            <a:off x="457200" y="1447800"/>
            <a:ext cx="8305800" cy="381000"/>
          </a:xfrm>
        </p:spPr>
        <p:txBody>
          <a:bodyPr/>
          <a:lstStyle/>
          <a:p>
            <a:r>
              <a:rPr lang="en-US" dirty="0" smtClean="0">
                <a:latin typeface="Calibri" charset="0"/>
              </a:rPr>
              <a:t>Creating Customer Loyalty and Retention</a:t>
            </a:r>
          </a:p>
          <a:p>
            <a:endParaRPr lang="en-US" dirty="0" smtClean="0">
              <a:latin typeface="Calibri" charset="0"/>
            </a:endParaRPr>
          </a:p>
          <a:p>
            <a:endParaRPr lang="en-US" dirty="0" smtClean="0">
              <a:latin typeface="Calibri" charset="0"/>
            </a:endParaRPr>
          </a:p>
        </p:txBody>
      </p:sp>
      <p:pic>
        <p:nvPicPr>
          <p:cNvPr id="73733" name="Picture 7" descr="ph01_extra1"/>
          <p:cNvPicPr>
            <a:picLocks noChangeAspect="1" noChangeArrowheads="1"/>
          </p:cNvPicPr>
          <p:nvPr/>
        </p:nvPicPr>
        <p:blipFill>
          <a:blip r:embed="rId3" cstate="print"/>
          <a:srcRect/>
          <a:stretch>
            <a:fillRect/>
          </a:stretch>
        </p:blipFill>
        <p:spPr bwMode="auto">
          <a:xfrm>
            <a:off x="4191000" y="3133725"/>
            <a:ext cx="4191000" cy="32432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dirty="0" smtClean="0"/>
              <a:t>What Is Marketing?</a:t>
            </a:r>
          </a:p>
        </p:txBody>
      </p:sp>
      <p:sp>
        <p:nvSpPr>
          <p:cNvPr id="18435" name="Rectangle 3"/>
          <p:cNvSpPr>
            <a:spLocks noGrp="1" noChangeArrowheads="1"/>
          </p:cNvSpPr>
          <p:nvPr>
            <p:ph type="body" sz="half" idx="2"/>
          </p:nvPr>
        </p:nvSpPr>
        <p:spPr>
          <a:xfrm>
            <a:off x="0" y="1676400"/>
            <a:ext cx="7620000" cy="4114800"/>
          </a:xfrm>
        </p:spPr>
        <p:txBody>
          <a:bodyPr/>
          <a:lstStyle/>
          <a:p>
            <a:pPr indent="-65088" eaLnBrk="1" hangingPunct="1">
              <a:spcBef>
                <a:spcPct val="0"/>
              </a:spcBef>
              <a:buFontTx/>
              <a:buNone/>
            </a:pPr>
            <a:r>
              <a:rPr lang="en-US" b="1" dirty="0" smtClean="0">
                <a:latin typeface="Calibri" charset="0"/>
              </a:rPr>
              <a:t>Marketing</a:t>
            </a:r>
            <a:r>
              <a:rPr lang="en-US" dirty="0" smtClean="0">
                <a:latin typeface="Calibri" charset="0"/>
              </a:rPr>
              <a:t> is a process by which companies create value for customers and build strong customer relationships to capture value from customers in return </a:t>
            </a:r>
          </a:p>
          <a:p>
            <a:pPr indent="-65088" eaLnBrk="1" hangingPunct="1"/>
            <a:endParaRPr lang="en-US" dirty="0" smtClean="0">
              <a:latin typeface="Calibri" charset="0"/>
            </a:endParaRPr>
          </a:p>
          <a:p>
            <a:pPr indent="-65088" eaLnBrk="1" hangingPunct="1"/>
            <a:endParaRPr lang="en-US" dirty="0" smtClean="0">
              <a:latin typeface="Calibri" charset="0"/>
            </a:endParaRPr>
          </a:p>
          <a:p>
            <a:pPr indent="-65088" eaLnBrk="1" hangingPunct="1"/>
            <a:endParaRPr lang="en-US" dirty="0" smtClean="0">
              <a:latin typeface="Calibri"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685800" y="228600"/>
            <a:ext cx="7772400" cy="1143000"/>
          </a:xfrm>
        </p:spPr>
        <p:txBody>
          <a:bodyPr/>
          <a:lstStyle/>
          <a:p>
            <a:pPr eaLnBrk="1" hangingPunct="1"/>
            <a:r>
              <a:rPr lang="en-US" dirty="0" smtClean="0"/>
              <a:t>Capturing Value from Customers</a:t>
            </a:r>
          </a:p>
        </p:txBody>
      </p:sp>
      <p:sp>
        <p:nvSpPr>
          <p:cNvPr id="75779" name="Rectangle 3"/>
          <p:cNvSpPr>
            <a:spLocks noGrp="1" noChangeArrowheads="1"/>
          </p:cNvSpPr>
          <p:nvPr>
            <p:ph idx="1"/>
          </p:nvPr>
        </p:nvSpPr>
        <p:spPr/>
        <p:txBody>
          <a:bodyPr/>
          <a:lstStyle/>
          <a:p>
            <a:pPr eaLnBrk="1" hangingPunct="1"/>
            <a:endParaRPr lang="en-US" dirty="0" smtClean="0">
              <a:latin typeface="Calibri" charset="0"/>
            </a:endParaRPr>
          </a:p>
          <a:p>
            <a:pPr eaLnBrk="1" hangingPunct="1">
              <a:buFontTx/>
              <a:buNone/>
            </a:pPr>
            <a:r>
              <a:rPr lang="en-US" b="1" dirty="0" smtClean="0">
                <a:latin typeface="Calibri" charset="0"/>
              </a:rPr>
              <a:t>Share of customer </a:t>
            </a:r>
            <a:r>
              <a:rPr lang="en-US" dirty="0" smtClean="0">
                <a:latin typeface="Calibri" charset="0"/>
              </a:rPr>
              <a:t>is the portion of the customer’s purchasing that a company gets in its product categories</a:t>
            </a:r>
          </a:p>
        </p:txBody>
      </p:sp>
      <p:sp>
        <p:nvSpPr>
          <p:cNvPr id="75780" name="Text Placeholder 5"/>
          <p:cNvSpPr>
            <a:spLocks noGrp="1"/>
          </p:cNvSpPr>
          <p:nvPr>
            <p:ph type="body" sz="quarter" idx="13"/>
          </p:nvPr>
        </p:nvSpPr>
        <p:spPr/>
        <p:txBody>
          <a:bodyPr/>
          <a:lstStyle/>
          <a:p>
            <a:r>
              <a:rPr lang="en-US" dirty="0" smtClean="0">
                <a:latin typeface="Calibri" charset="0"/>
              </a:rPr>
              <a:t>Growing Share of Customer</a:t>
            </a:r>
          </a:p>
          <a:p>
            <a:endParaRPr lang="en-US" dirty="0" smtClean="0">
              <a:latin typeface="Calibri"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en-US" dirty="0" smtClean="0"/>
              <a:t/>
            </a:r>
            <a:br>
              <a:rPr lang="en-US" dirty="0" smtClean="0"/>
            </a:br>
            <a:r>
              <a:rPr lang="en-US" dirty="0" smtClean="0"/>
              <a:t>Capturing Value from Customers</a:t>
            </a:r>
          </a:p>
        </p:txBody>
      </p:sp>
      <p:sp>
        <p:nvSpPr>
          <p:cNvPr id="77827" name="Content Placeholder 4"/>
          <p:cNvSpPr>
            <a:spLocks noGrp="1"/>
          </p:cNvSpPr>
          <p:nvPr>
            <p:ph sz="quarter" idx="14"/>
          </p:nvPr>
        </p:nvSpPr>
        <p:spPr>
          <a:xfrm>
            <a:off x="533400" y="2057400"/>
            <a:ext cx="3810000" cy="3962400"/>
          </a:xfrm>
        </p:spPr>
        <p:txBody>
          <a:bodyPr/>
          <a:lstStyle/>
          <a:p>
            <a:pPr>
              <a:buFontTx/>
              <a:buNone/>
            </a:pPr>
            <a:r>
              <a:rPr lang="en-US" b="1" dirty="0" smtClean="0">
                <a:latin typeface="Calibri" charset="0"/>
              </a:rPr>
              <a:t>Customer equity </a:t>
            </a:r>
            <a:r>
              <a:rPr lang="en-US" dirty="0" smtClean="0">
                <a:latin typeface="Calibri" charset="0"/>
              </a:rPr>
              <a:t>is the total combined customer lifetime values of all of the company’s customers</a:t>
            </a:r>
          </a:p>
          <a:p>
            <a:endParaRPr lang="en-US" dirty="0" smtClean="0">
              <a:latin typeface="Calibri" charset="0"/>
            </a:endParaRPr>
          </a:p>
        </p:txBody>
      </p:sp>
      <p:pic>
        <p:nvPicPr>
          <p:cNvPr id="77829" name="Picture 5"/>
          <p:cNvPicPr>
            <a:picLocks noChangeAspect="1" noChangeArrowheads="1"/>
          </p:cNvPicPr>
          <p:nvPr/>
        </p:nvPicPr>
        <p:blipFill>
          <a:blip r:embed="rId3" cstate="print"/>
          <a:srcRect/>
          <a:stretch>
            <a:fillRect/>
          </a:stretch>
        </p:blipFill>
        <p:spPr bwMode="auto">
          <a:xfrm>
            <a:off x="4267200" y="2362200"/>
            <a:ext cx="4195191" cy="27241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685800" y="228600"/>
            <a:ext cx="7772400" cy="1143000"/>
          </a:xfrm>
        </p:spPr>
        <p:txBody>
          <a:bodyPr/>
          <a:lstStyle/>
          <a:p>
            <a:pPr eaLnBrk="1" hangingPunct="1"/>
            <a:r>
              <a:rPr lang="en-US" dirty="0" smtClean="0"/>
              <a:t>Capturing Value from Customers</a:t>
            </a:r>
          </a:p>
        </p:txBody>
      </p:sp>
      <p:sp>
        <p:nvSpPr>
          <p:cNvPr id="79875" name="Rectangle 3"/>
          <p:cNvSpPr>
            <a:spLocks noGrp="1" noChangeArrowheads="1"/>
          </p:cNvSpPr>
          <p:nvPr>
            <p:ph idx="1"/>
          </p:nvPr>
        </p:nvSpPr>
        <p:spPr>
          <a:xfrm>
            <a:off x="685800" y="1981200"/>
            <a:ext cx="7772400" cy="3200400"/>
          </a:xfrm>
        </p:spPr>
        <p:txBody>
          <a:bodyPr/>
          <a:lstStyle/>
          <a:p>
            <a:pPr eaLnBrk="1" hangingPunct="1">
              <a:lnSpc>
                <a:spcPct val="90000"/>
              </a:lnSpc>
            </a:pPr>
            <a:r>
              <a:rPr lang="en-US" dirty="0" smtClean="0">
                <a:latin typeface="Calibri" charset="0"/>
              </a:rPr>
              <a:t>Right relationships with the right customers involves treating customers as assets that need to be managed and maximized</a:t>
            </a:r>
          </a:p>
          <a:p>
            <a:pPr eaLnBrk="1" hangingPunct="1">
              <a:lnSpc>
                <a:spcPct val="90000"/>
              </a:lnSpc>
            </a:pPr>
            <a:r>
              <a:rPr lang="en-US" dirty="0" smtClean="0">
                <a:latin typeface="Calibri" charset="0"/>
              </a:rPr>
              <a:t>Different types of customers require different relationship management strategies</a:t>
            </a:r>
          </a:p>
        </p:txBody>
      </p:sp>
      <p:sp>
        <p:nvSpPr>
          <p:cNvPr id="79876" name="Text Placeholder 7"/>
          <p:cNvSpPr>
            <a:spLocks noGrp="1"/>
          </p:cNvSpPr>
          <p:nvPr>
            <p:ph type="body" sz="quarter" idx="13"/>
          </p:nvPr>
        </p:nvSpPr>
        <p:spPr/>
        <p:txBody>
          <a:bodyPr/>
          <a:lstStyle/>
          <a:p>
            <a:r>
              <a:rPr lang="en-US" dirty="0" smtClean="0">
                <a:latin typeface="Calibri" charset="0"/>
              </a:rPr>
              <a:t>Building Customer Equity</a:t>
            </a:r>
          </a:p>
          <a:p>
            <a:endParaRPr lang="en-US" dirty="0" smtClean="0">
              <a:latin typeface="Calibri"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685800" y="228600"/>
            <a:ext cx="7772400" cy="1143000"/>
          </a:xfrm>
        </p:spPr>
        <p:txBody>
          <a:bodyPr/>
          <a:lstStyle/>
          <a:p>
            <a:pPr eaLnBrk="1" hangingPunct="1"/>
            <a:r>
              <a:rPr lang="en-US" dirty="0" smtClean="0"/>
              <a:t/>
            </a:r>
            <a:br>
              <a:rPr lang="en-US" dirty="0" smtClean="0"/>
            </a:br>
            <a:r>
              <a:rPr lang="en-US" dirty="0" smtClean="0"/>
              <a:t>The Changing Marketing Landscape</a:t>
            </a:r>
          </a:p>
        </p:txBody>
      </p:sp>
      <p:sp>
        <p:nvSpPr>
          <p:cNvPr id="81924" name="Text Placeholder 7"/>
          <p:cNvSpPr>
            <a:spLocks noGrp="1"/>
          </p:cNvSpPr>
          <p:nvPr>
            <p:ph type="body" sz="quarter" idx="13"/>
          </p:nvPr>
        </p:nvSpPr>
        <p:spPr>
          <a:xfrm>
            <a:off x="1295400" y="1981200"/>
            <a:ext cx="6858000" cy="1676400"/>
          </a:xfrm>
        </p:spPr>
        <p:txBody>
          <a:bodyPr/>
          <a:lstStyle/>
          <a:p>
            <a:pPr algn="l"/>
            <a:r>
              <a:rPr lang="en-US" dirty="0" smtClean="0">
                <a:latin typeface="Calibri" charset="0"/>
              </a:rPr>
              <a:t>Uncertain Economic Environment</a:t>
            </a:r>
          </a:p>
          <a:p>
            <a:pPr algn="l">
              <a:buFont typeface="Arial" pitchFamily="34" charset="0"/>
              <a:buChar char="•"/>
            </a:pPr>
            <a:r>
              <a:rPr lang="en-US" dirty="0" smtClean="0">
                <a:latin typeface="Calibri" charset="0"/>
              </a:rPr>
              <a:t>New consumer frugality </a:t>
            </a:r>
          </a:p>
          <a:p>
            <a:pPr algn="l">
              <a:buFont typeface="Arial" pitchFamily="34" charset="0"/>
              <a:buChar char="•"/>
            </a:pPr>
            <a:r>
              <a:rPr lang="en-US" dirty="0" smtClean="0">
                <a:latin typeface="Calibri" charset="0"/>
              </a:rPr>
              <a:t>Marketers focus on value for the customer</a:t>
            </a:r>
          </a:p>
          <a:p>
            <a:pPr algn="l"/>
            <a:endParaRPr lang="en-US" dirty="0" smtClean="0">
              <a:latin typeface="Calibri" charset="0"/>
            </a:endParaRPr>
          </a:p>
        </p:txBody>
      </p:sp>
      <p:sp>
        <p:nvSpPr>
          <p:cNvPr id="81925" name="Rectangle 6"/>
          <p:cNvSpPr>
            <a:spLocks noChangeArrowheads="1"/>
          </p:cNvSpPr>
          <p:nvPr/>
        </p:nvSpPr>
        <p:spPr bwMode="auto">
          <a:xfrm>
            <a:off x="3717925" y="5202238"/>
            <a:ext cx="184150" cy="366712"/>
          </a:xfrm>
          <a:prstGeom prst="rect">
            <a:avLst/>
          </a:prstGeom>
          <a:noFill/>
          <a:ln w="9525">
            <a:noFill/>
            <a:miter lim="800000"/>
            <a:headEnd/>
            <a:tailEnd/>
          </a:ln>
        </p:spPr>
        <p:txBody>
          <a:bodyPr wrap="none">
            <a:spAutoFit/>
          </a:bodyPr>
          <a:lstStyle/>
          <a:p>
            <a:endParaRPr lang="en-US" dirty="0"/>
          </a:p>
        </p:txBody>
      </p:sp>
      <p:pic>
        <p:nvPicPr>
          <p:cNvPr id="81927" name="Picture 7"/>
          <p:cNvPicPr>
            <a:picLocks noChangeAspect="1" noChangeArrowheads="1"/>
          </p:cNvPicPr>
          <p:nvPr/>
        </p:nvPicPr>
        <p:blipFill>
          <a:blip r:embed="rId3" cstate="print"/>
          <a:srcRect/>
          <a:stretch>
            <a:fillRect/>
          </a:stretch>
        </p:blipFill>
        <p:spPr bwMode="auto">
          <a:xfrm>
            <a:off x="2971800" y="4191000"/>
            <a:ext cx="2828925" cy="184027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685800" y="228600"/>
            <a:ext cx="7772400" cy="1752600"/>
          </a:xfrm>
        </p:spPr>
        <p:txBody>
          <a:bodyPr/>
          <a:lstStyle/>
          <a:p>
            <a:pPr eaLnBrk="1" hangingPunct="1"/>
            <a:r>
              <a:rPr lang="en-US" dirty="0" smtClean="0"/>
              <a:t/>
            </a:r>
            <a:br>
              <a:rPr lang="en-US" dirty="0" smtClean="0"/>
            </a:br>
            <a:r>
              <a:rPr lang="en-US" dirty="0" smtClean="0"/>
              <a:t>The Changing Marketing Landscape</a:t>
            </a:r>
            <a:br>
              <a:rPr lang="en-US" dirty="0" smtClean="0"/>
            </a:br>
            <a:r>
              <a:rPr lang="en-US" dirty="0" smtClean="0"/>
              <a:t/>
            </a:r>
            <a:br>
              <a:rPr lang="en-US" dirty="0" smtClean="0"/>
            </a:br>
            <a:r>
              <a:rPr lang="en-US" dirty="0" smtClean="0">
                <a:latin typeface="Calibri" charset="0"/>
              </a:rPr>
              <a:t>Digital Age</a:t>
            </a:r>
            <a:br>
              <a:rPr lang="en-US" dirty="0" smtClean="0">
                <a:latin typeface="Calibri" charset="0"/>
              </a:rPr>
            </a:br>
            <a:endParaRPr lang="en-US" dirty="0" smtClean="0"/>
          </a:p>
        </p:txBody>
      </p:sp>
      <p:sp>
        <p:nvSpPr>
          <p:cNvPr id="81924" name="Text Placeholder 7"/>
          <p:cNvSpPr>
            <a:spLocks noGrp="1"/>
          </p:cNvSpPr>
          <p:nvPr>
            <p:ph type="body" sz="quarter" idx="13"/>
          </p:nvPr>
        </p:nvSpPr>
        <p:spPr>
          <a:xfrm>
            <a:off x="838200" y="2438400"/>
            <a:ext cx="7315200" cy="3276600"/>
          </a:xfrm>
        </p:spPr>
        <p:txBody>
          <a:bodyPr/>
          <a:lstStyle/>
          <a:p>
            <a:pPr algn="l">
              <a:buFont typeface="Arial" pitchFamily="34" charset="0"/>
              <a:buChar char="•"/>
            </a:pPr>
            <a:r>
              <a:rPr lang="en-US" dirty="0" smtClean="0">
                <a:latin typeface="Calibri" charset="0"/>
              </a:rPr>
              <a:t>People are connected continuously to people and information worldwide</a:t>
            </a:r>
          </a:p>
          <a:p>
            <a:pPr algn="l">
              <a:buFont typeface="Arial" pitchFamily="34" charset="0"/>
              <a:buChar char="•"/>
            </a:pPr>
            <a:r>
              <a:rPr lang="en-US" dirty="0" smtClean="0">
                <a:latin typeface="Calibri" charset="0"/>
              </a:rPr>
              <a:t>Marketers have great new tools to communicate with customers</a:t>
            </a:r>
          </a:p>
          <a:p>
            <a:pPr algn="l">
              <a:buFont typeface="Arial" pitchFamily="34" charset="0"/>
              <a:buChar char="•"/>
            </a:pPr>
            <a:r>
              <a:rPr lang="en-US" dirty="0" smtClean="0">
                <a:latin typeface="Calibri" charset="0"/>
              </a:rPr>
              <a:t>Internet + mobile communication devices  creates environment for online marketing</a:t>
            </a:r>
          </a:p>
          <a:p>
            <a:pPr algn="l"/>
            <a:endParaRPr lang="en-US" dirty="0" smtClean="0">
              <a:latin typeface="Calibri" charset="0"/>
            </a:endParaRPr>
          </a:p>
        </p:txBody>
      </p:sp>
      <p:sp>
        <p:nvSpPr>
          <p:cNvPr id="81925" name="Rectangle 6"/>
          <p:cNvSpPr>
            <a:spLocks noChangeArrowheads="1"/>
          </p:cNvSpPr>
          <p:nvPr/>
        </p:nvSpPr>
        <p:spPr bwMode="auto">
          <a:xfrm>
            <a:off x="3717925" y="5202238"/>
            <a:ext cx="184150" cy="366712"/>
          </a:xfrm>
          <a:prstGeom prst="rect">
            <a:avLst/>
          </a:prstGeom>
          <a:noFill/>
          <a:ln w="9525">
            <a:noFill/>
            <a:miter lim="800000"/>
            <a:headEnd/>
            <a:tailEnd/>
          </a:ln>
        </p:spPr>
        <p:txBody>
          <a:bodyPr wrap="none">
            <a:spAutoFit/>
          </a:bodyPr>
          <a:lstStyle/>
          <a:p>
            <a:endParaRPr lang="en-US" dirty="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685800" y="228600"/>
            <a:ext cx="7772400" cy="2209800"/>
          </a:xfrm>
        </p:spPr>
        <p:txBody>
          <a:bodyPr/>
          <a:lstStyle/>
          <a:p>
            <a:pPr eaLnBrk="1" hangingPunct="1"/>
            <a:r>
              <a:rPr lang="en-US" dirty="0" smtClean="0"/>
              <a:t/>
            </a:r>
            <a:br>
              <a:rPr lang="en-US" dirty="0" smtClean="0"/>
            </a:br>
            <a:r>
              <a:rPr lang="en-US" dirty="0" smtClean="0"/>
              <a:t>The Changing Marketing Landscape</a:t>
            </a:r>
            <a:br>
              <a:rPr lang="en-US" dirty="0" smtClean="0"/>
            </a:br>
            <a:r>
              <a:rPr lang="en-US" dirty="0" smtClean="0"/>
              <a:t/>
            </a:r>
            <a:br>
              <a:rPr lang="en-US" dirty="0" smtClean="0"/>
            </a:br>
            <a:endParaRPr lang="en-US" dirty="0" smtClean="0"/>
          </a:p>
        </p:txBody>
      </p:sp>
      <p:sp>
        <p:nvSpPr>
          <p:cNvPr id="81924" name="Text Placeholder 7"/>
          <p:cNvSpPr>
            <a:spLocks noGrp="1"/>
          </p:cNvSpPr>
          <p:nvPr>
            <p:ph type="body" sz="quarter" idx="13"/>
          </p:nvPr>
        </p:nvSpPr>
        <p:spPr>
          <a:xfrm>
            <a:off x="838200" y="2819400"/>
            <a:ext cx="7315200" cy="1828800"/>
          </a:xfrm>
        </p:spPr>
        <p:txBody>
          <a:bodyPr/>
          <a:lstStyle/>
          <a:p>
            <a:pPr algn="l">
              <a:buFont typeface="Arial" pitchFamily="34" charset="0"/>
              <a:buChar char="•"/>
            </a:pPr>
            <a:r>
              <a:rPr lang="en-US" dirty="0" smtClean="0">
                <a:latin typeface="Calibri" charset="0"/>
              </a:rPr>
              <a:t>Rapid Globalization</a:t>
            </a:r>
          </a:p>
          <a:p>
            <a:pPr algn="l">
              <a:buFont typeface="Arial" pitchFamily="34" charset="0"/>
              <a:buChar char="•"/>
            </a:pPr>
            <a:r>
              <a:rPr lang="en-US" dirty="0" smtClean="0">
                <a:latin typeface="Calibri" charset="0"/>
              </a:rPr>
              <a:t>Sustainable Marketing</a:t>
            </a:r>
          </a:p>
          <a:p>
            <a:pPr algn="l">
              <a:buFont typeface="Arial" pitchFamily="34" charset="0"/>
              <a:buChar char="•"/>
            </a:pPr>
            <a:r>
              <a:rPr lang="en-US" dirty="0" smtClean="0">
                <a:latin typeface="Calibri" charset="0"/>
              </a:rPr>
              <a:t>Not-for-Profit Marketing</a:t>
            </a:r>
          </a:p>
        </p:txBody>
      </p:sp>
      <p:sp>
        <p:nvSpPr>
          <p:cNvPr id="81925" name="Rectangle 6"/>
          <p:cNvSpPr>
            <a:spLocks noChangeArrowheads="1"/>
          </p:cNvSpPr>
          <p:nvPr/>
        </p:nvSpPr>
        <p:spPr bwMode="auto">
          <a:xfrm>
            <a:off x="3717925" y="5202238"/>
            <a:ext cx="184150" cy="366712"/>
          </a:xfrm>
          <a:prstGeom prst="rect">
            <a:avLst/>
          </a:prstGeom>
          <a:noFill/>
          <a:ln w="9525">
            <a:noFill/>
            <a:miter lim="800000"/>
            <a:headEnd/>
            <a:tailEnd/>
          </a:ln>
        </p:spPr>
        <p:txBody>
          <a:bodyPr wrap="none">
            <a:spAutoFit/>
          </a:bodyPr>
          <a:lstStyle/>
          <a:p>
            <a:endParaRPr lang="en-US" dirty="0"/>
          </a:p>
        </p:txBody>
      </p:sp>
      <p:pic>
        <p:nvPicPr>
          <p:cNvPr id="96258" name="Picture 2"/>
          <p:cNvPicPr>
            <a:picLocks noChangeAspect="1" noChangeArrowheads="1"/>
          </p:cNvPicPr>
          <p:nvPr/>
        </p:nvPicPr>
        <p:blipFill>
          <a:blip r:embed="rId3" cstate="print"/>
          <a:srcRect/>
          <a:stretch>
            <a:fillRect/>
          </a:stretch>
        </p:blipFill>
        <p:spPr bwMode="auto">
          <a:xfrm>
            <a:off x="5257800" y="2286000"/>
            <a:ext cx="2490787" cy="371576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685800" y="152400"/>
            <a:ext cx="7772400" cy="1143000"/>
          </a:xfrm>
        </p:spPr>
        <p:txBody>
          <a:bodyPr/>
          <a:lstStyle/>
          <a:p>
            <a:pPr eaLnBrk="1" hangingPunct="1"/>
            <a:r>
              <a:rPr lang="en-US" dirty="0" smtClean="0"/>
              <a:t>So, What Is Marketing?</a:t>
            </a:r>
            <a:br>
              <a:rPr lang="en-US" dirty="0" smtClean="0"/>
            </a:br>
            <a:r>
              <a:rPr lang="en-US" dirty="0" smtClean="0"/>
              <a:t> Pulling It All Together</a:t>
            </a:r>
          </a:p>
        </p:txBody>
      </p:sp>
      <p:pic>
        <p:nvPicPr>
          <p:cNvPr id="83971" name="Picture 3" descr="fig01_06wo.jpg"/>
          <p:cNvPicPr>
            <a:picLocks noChangeAspect="1"/>
          </p:cNvPicPr>
          <p:nvPr/>
        </p:nvPicPr>
        <p:blipFill>
          <a:blip r:embed="rId3" cstate="print"/>
          <a:srcRect/>
          <a:stretch>
            <a:fillRect/>
          </a:stretch>
        </p:blipFill>
        <p:spPr bwMode="auto">
          <a:xfrm>
            <a:off x="914400" y="1447800"/>
            <a:ext cx="7124700" cy="49149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p:cNvSpPr>
            <a:spLocks noGrp="1"/>
          </p:cNvSpPr>
          <p:nvPr>
            <p:ph type="title"/>
          </p:nvPr>
        </p:nvSpPr>
        <p:spPr>
          <a:xfrm>
            <a:off x="685800" y="381000"/>
            <a:ext cx="7772400" cy="1143000"/>
          </a:xfrm>
        </p:spPr>
        <p:txBody>
          <a:bodyPr/>
          <a:lstStyle/>
          <a:p>
            <a:pPr eaLnBrk="1" hangingPunct="1"/>
            <a:r>
              <a:rPr lang="en-US" dirty="0" smtClean="0"/>
              <a:t>What Is Marketing?</a:t>
            </a:r>
          </a:p>
        </p:txBody>
      </p:sp>
      <p:sp>
        <p:nvSpPr>
          <p:cNvPr id="20483" name="Text Placeholder 6"/>
          <p:cNvSpPr>
            <a:spLocks noGrp="1"/>
          </p:cNvSpPr>
          <p:nvPr>
            <p:ph type="body" sz="quarter" idx="13"/>
          </p:nvPr>
        </p:nvSpPr>
        <p:spPr>
          <a:xfrm>
            <a:off x="914400" y="1295400"/>
            <a:ext cx="7162800" cy="381000"/>
          </a:xfrm>
        </p:spPr>
        <p:txBody>
          <a:bodyPr/>
          <a:lstStyle/>
          <a:p>
            <a:pPr eaLnBrk="1" hangingPunct="1">
              <a:lnSpc>
                <a:spcPct val="90000"/>
              </a:lnSpc>
            </a:pPr>
            <a:r>
              <a:rPr lang="en-US" sz="2400" dirty="0" smtClean="0">
                <a:latin typeface="Calibri" charset="0"/>
              </a:rPr>
              <a:t>The Marketing Process</a:t>
            </a:r>
          </a:p>
        </p:txBody>
      </p:sp>
      <p:pic>
        <p:nvPicPr>
          <p:cNvPr id="20484" name="Picture 4" descr="fig01_01wo.jpg"/>
          <p:cNvPicPr>
            <a:picLocks noChangeAspect="1"/>
          </p:cNvPicPr>
          <p:nvPr/>
        </p:nvPicPr>
        <p:blipFill>
          <a:blip r:embed="rId3" cstate="print"/>
          <a:srcRect/>
          <a:stretch>
            <a:fillRect/>
          </a:stretch>
        </p:blipFill>
        <p:spPr bwMode="auto">
          <a:xfrm>
            <a:off x="304800" y="2243137"/>
            <a:ext cx="8763000" cy="1566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85800" y="228600"/>
            <a:ext cx="7772400" cy="1143000"/>
          </a:xfrm>
        </p:spPr>
        <p:txBody>
          <a:bodyPr/>
          <a:lstStyle/>
          <a:p>
            <a:pPr eaLnBrk="1" hangingPunct="1"/>
            <a:r>
              <a:rPr lang="en-US" dirty="0" smtClean="0"/>
              <a:t>Understanding the Marketplace</a:t>
            </a:r>
            <a:br>
              <a:rPr lang="en-US" dirty="0" smtClean="0"/>
            </a:br>
            <a:r>
              <a:rPr lang="en-US" dirty="0" smtClean="0"/>
              <a:t>and Customer Needs</a:t>
            </a:r>
          </a:p>
        </p:txBody>
      </p:sp>
      <p:graphicFrame>
        <p:nvGraphicFramePr>
          <p:cNvPr id="6" name="Content Placeholder 5"/>
          <p:cNvGraphicFramePr>
            <a:graphicFrameLocks noGrp="1"/>
          </p:cNvGraphicFramePr>
          <p:nvPr>
            <p:ph idx="1"/>
          </p:nvPr>
        </p:nvGraphicFramePr>
        <p:xfrm>
          <a:off x="1371600" y="2057400"/>
          <a:ext cx="77724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580" name="Text Placeholder 4"/>
          <p:cNvSpPr>
            <a:spLocks noGrp="1"/>
          </p:cNvSpPr>
          <p:nvPr>
            <p:ph type="body" sz="quarter" idx="13"/>
          </p:nvPr>
        </p:nvSpPr>
        <p:spPr>
          <a:xfrm>
            <a:off x="914400" y="1524000"/>
            <a:ext cx="7162800" cy="381000"/>
          </a:xfrm>
        </p:spPr>
        <p:txBody>
          <a:bodyPr/>
          <a:lstStyle/>
          <a:p>
            <a:pPr>
              <a:lnSpc>
                <a:spcPct val="80000"/>
              </a:lnSpc>
            </a:pPr>
            <a:r>
              <a:rPr lang="en-US" sz="2200" dirty="0" smtClean="0">
                <a:latin typeface="Calibri" charset="0"/>
              </a:rPr>
              <a:t>Customer Needs, Wants, and Demands</a:t>
            </a:r>
          </a:p>
          <a:p>
            <a:pPr>
              <a:lnSpc>
                <a:spcPct val="80000"/>
              </a:lnSpc>
            </a:pPr>
            <a:endParaRPr lang="en-US" sz="2200" dirty="0" smtClean="0">
              <a:latin typeface="Calibri"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z="3600" dirty="0" smtClean="0"/>
              <a:t>Understanding the Marketplace</a:t>
            </a:r>
            <a:br>
              <a:rPr lang="en-US" sz="3600" dirty="0" smtClean="0"/>
            </a:br>
            <a:r>
              <a:rPr lang="en-US" sz="3600" dirty="0" smtClean="0"/>
              <a:t>and Customer Needs</a:t>
            </a:r>
            <a:endParaRPr lang="en-US" dirty="0" smtClean="0"/>
          </a:p>
        </p:txBody>
      </p:sp>
      <p:sp>
        <p:nvSpPr>
          <p:cNvPr id="26627" name="Content Placeholder 11"/>
          <p:cNvSpPr>
            <a:spLocks noGrp="1"/>
          </p:cNvSpPr>
          <p:nvPr>
            <p:ph sz="quarter" idx="4294967295"/>
          </p:nvPr>
        </p:nvSpPr>
        <p:spPr>
          <a:xfrm>
            <a:off x="457200" y="1981200"/>
            <a:ext cx="4041775" cy="3951288"/>
          </a:xfrm>
        </p:spPr>
        <p:txBody>
          <a:bodyPr/>
          <a:lstStyle/>
          <a:p>
            <a:pPr eaLnBrk="1" hangingPunct="1">
              <a:lnSpc>
                <a:spcPct val="80000"/>
              </a:lnSpc>
            </a:pPr>
            <a:r>
              <a:rPr lang="en-US" sz="2500" b="1" dirty="0" smtClean="0">
                <a:latin typeface="Calibri" charset="0"/>
              </a:rPr>
              <a:t>Market offerings </a:t>
            </a:r>
            <a:r>
              <a:rPr lang="en-US" sz="2500" dirty="0" smtClean="0">
                <a:latin typeface="Calibri" charset="0"/>
              </a:rPr>
              <a:t>are some combination of products, services, information, or experiences offered to a market to satisfy a need or want</a:t>
            </a:r>
          </a:p>
          <a:p>
            <a:pPr eaLnBrk="1" hangingPunct="1">
              <a:lnSpc>
                <a:spcPct val="80000"/>
              </a:lnSpc>
            </a:pPr>
            <a:r>
              <a:rPr lang="en-US" sz="2500" b="1" dirty="0" smtClean="0">
                <a:latin typeface="Calibri" charset="0"/>
              </a:rPr>
              <a:t>Marketing myopia </a:t>
            </a:r>
            <a:r>
              <a:rPr lang="en-US" sz="2500" dirty="0" smtClean="0">
                <a:latin typeface="Calibri" charset="0"/>
              </a:rPr>
              <a:t>is focusing only on existing wants and losing sight of underlying consumer needs</a:t>
            </a:r>
          </a:p>
          <a:p>
            <a:pPr eaLnBrk="1" hangingPunct="1">
              <a:lnSpc>
                <a:spcPct val="80000"/>
              </a:lnSpc>
            </a:pPr>
            <a:endParaRPr lang="en-US" sz="2500" dirty="0" smtClean="0">
              <a:latin typeface="Calibri" charset="0"/>
            </a:endParaRPr>
          </a:p>
        </p:txBody>
      </p:sp>
      <p:pic>
        <p:nvPicPr>
          <p:cNvPr id="26628" name="Picture 6" descr="ph01_03"/>
          <p:cNvPicPr>
            <a:picLocks noChangeAspect="1" noChangeArrowheads="1"/>
          </p:cNvPicPr>
          <p:nvPr/>
        </p:nvPicPr>
        <p:blipFill>
          <a:blip r:embed="rId3" cstate="print"/>
          <a:srcRect/>
          <a:stretch>
            <a:fillRect/>
          </a:stretch>
        </p:blipFill>
        <p:spPr bwMode="auto">
          <a:xfrm>
            <a:off x="4876800" y="1447800"/>
            <a:ext cx="3359150" cy="4800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304800"/>
            <a:ext cx="7772400" cy="1143000"/>
          </a:xfrm>
        </p:spPr>
        <p:txBody>
          <a:bodyPr/>
          <a:lstStyle/>
          <a:p>
            <a:r>
              <a:rPr lang="en-US" dirty="0" smtClean="0"/>
              <a:t>Understanding the Marketplace</a:t>
            </a:r>
            <a:br>
              <a:rPr lang="en-US" dirty="0" smtClean="0"/>
            </a:br>
            <a:r>
              <a:rPr lang="en-US" dirty="0" smtClean="0"/>
              <a:t>and Customer Needs</a:t>
            </a:r>
          </a:p>
        </p:txBody>
      </p:sp>
      <p:sp>
        <p:nvSpPr>
          <p:cNvPr id="28675" name="Text Placeholder 7"/>
          <p:cNvSpPr>
            <a:spLocks noGrp="1"/>
          </p:cNvSpPr>
          <p:nvPr>
            <p:ph type="body" sz="quarter" idx="13"/>
          </p:nvPr>
        </p:nvSpPr>
        <p:spPr/>
        <p:txBody>
          <a:bodyPr/>
          <a:lstStyle/>
          <a:p>
            <a:pPr>
              <a:spcBef>
                <a:spcPct val="0"/>
              </a:spcBef>
            </a:pPr>
            <a:r>
              <a:rPr lang="en-US" dirty="0" smtClean="0">
                <a:latin typeface="Calibri" charset="0"/>
              </a:rPr>
              <a:t>Customer Value and Satisfaction</a:t>
            </a:r>
          </a:p>
          <a:p>
            <a:pPr>
              <a:spcBef>
                <a:spcPct val="0"/>
              </a:spcBef>
            </a:pPr>
            <a:r>
              <a:rPr lang="en-US" dirty="0" smtClean="0">
                <a:latin typeface="Calibri" charset="0"/>
              </a:rPr>
              <a:t>Expectations</a:t>
            </a:r>
          </a:p>
          <a:p>
            <a:endParaRPr lang="en-US" dirty="0" smtClean="0">
              <a:latin typeface="Calibri" charset="0"/>
            </a:endParaRPr>
          </a:p>
        </p:txBody>
      </p:sp>
      <p:graphicFrame>
        <p:nvGraphicFramePr>
          <p:cNvPr id="9" name="Content Placeholder 8"/>
          <p:cNvGraphicFramePr>
            <a:graphicFrameLocks noGrp="1"/>
          </p:cNvGraphicFramePr>
          <p:nvPr>
            <p:ph idx="4294967295"/>
          </p:nvPr>
        </p:nvGraphicFramePr>
        <p:xfrm>
          <a:off x="0" y="2743200"/>
          <a:ext cx="7086600" cy="2971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5"/>
          <p:cNvSpPr>
            <a:spLocks noGrp="1"/>
          </p:cNvSpPr>
          <p:nvPr>
            <p:ph idx="1"/>
          </p:nvPr>
        </p:nvSpPr>
        <p:spPr/>
        <p:txBody>
          <a:bodyPr/>
          <a:lstStyle/>
          <a:p>
            <a:pPr indent="-65088">
              <a:buFontTx/>
              <a:buNone/>
            </a:pPr>
            <a:r>
              <a:rPr lang="en-US" sz="3600" b="1" dirty="0" smtClean="0">
                <a:latin typeface="Calibri" charset="0"/>
              </a:rPr>
              <a:t>Exchange</a:t>
            </a:r>
            <a:r>
              <a:rPr lang="en-US" dirty="0" smtClean="0">
                <a:latin typeface="Calibri" charset="0"/>
              </a:rPr>
              <a:t> is the act of obtaining a desired object from someone by offering something in return</a:t>
            </a:r>
          </a:p>
          <a:p>
            <a:pPr indent="-65088"/>
            <a:endParaRPr lang="en-US" dirty="0" smtClean="0">
              <a:latin typeface="Calibri" charset="0"/>
            </a:endParaRPr>
          </a:p>
        </p:txBody>
      </p:sp>
      <p:sp>
        <p:nvSpPr>
          <p:cNvPr id="30723" name="Rectangle 2"/>
          <p:cNvSpPr>
            <a:spLocks noGrp="1" noChangeArrowheads="1"/>
          </p:cNvSpPr>
          <p:nvPr>
            <p:ph type="title"/>
          </p:nvPr>
        </p:nvSpPr>
        <p:spPr/>
        <p:txBody>
          <a:bodyPr/>
          <a:lstStyle/>
          <a:p>
            <a:r>
              <a:rPr lang="en-US" dirty="0" smtClean="0"/>
              <a:t>Understanding the Marketplace</a:t>
            </a:r>
            <a:br>
              <a:rPr lang="en-US" dirty="0" smtClean="0"/>
            </a:br>
            <a:r>
              <a:rPr lang="en-US" dirty="0" smtClean="0"/>
              <a:t>and Customer Needs</a:t>
            </a:r>
          </a:p>
        </p:txBody>
      </p:sp>
      <p:sp>
        <p:nvSpPr>
          <p:cNvPr id="30724" name="Rectangle 3"/>
          <p:cNvSpPr>
            <a:spLocks noGrp="1" noChangeArrowheads="1"/>
          </p:cNvSpPr>
          <p:nvPr>
            <p:ph type="body" sz="quarter" idx="4294967295"/>
          </p:nvPr>
        </p:nvSpPr>
        <p:spPr>
          <a:xfrm>
            <a:off x="0" y="1447800"/>
            <a:ext cx="3200400" cy="381000"/>
          </a:xfrm>
        </p:spPr>
        <p:txBody>
          <a:bodyPr/>
          <a:lstStyle/>
          <a:p>
            <a:endParaRPr lang="en-US" dirty="0" smtClean="0">
              <a:latin typeface="Calibri" charset="0"/>
            </a:endParaRPr>
          </a:p>
          <a:p>
            <a:endParaRPr lang="en-US" dirty="0" smtClean="0">
              <a:latin typeface="Calibri"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dirty="0" smtClean="0"/>
              <a:t>Understanding the Marketplace</a:t>
            </a:r>
            <a:br>
              <a:rPr lang="en-US" dirty="0" smtClean="0"/>
            </a:br>
            <a:r>
              <a:rPr lang="en-US" dirty="0" smtClean="0"/>
              <a:t>and Customer Needs</a:t>
            </a:r>
          </a:p>
        </p:txBody>
      </p:sp>
      <p:sp>
        <p:nvSpPr>
          <p:cNvPr id="32771" name="Rectangle 3"/>
          <p:cNvSpPr>
            <a:spLocks noGrp="1" noChangeArrowheads="1"/>
          </p:cNvSpPr>
          <p:nvPr>
            <p:ph type="body" sz="half" idx="1"/>
          </p:nvPr>
        </p:nvSpPr>
        <p:spPr>
          <a:xfrm>
            <a:off x="1219200" y="1676400"/>
            <a:ext cx="6665913" cy="4114800"/>
          </a:xfrm>
        </p:spPr>
        <p:txBody>
          <a:bodyPr/>
          <a:lstStyle/>
          <a:p>
            <a:pPr eaLnBrk="1" hangingPunct="1">
              <a:buFontTx/>
              <a:buNone/>
            </a:pPr>
            <a:r>
              <a:rPr lang="en-US" b="1" dirty="0" smtClean="0">
                <a:latin typeface="Calibri" charset="0"/>
              </a:rPr>
              <a:t>Markets</a:t>
            </a:r>
            <a:r>
              <a:rPr lang="en-US" dirty="0" smtClean="0">
                <a:latin typeface="Calibri" charset="0"/>
              </a:rPr>
              <a:t> are the set of actual and potential buyers of a product </a:t>
            </a:r>
          </a:p>
          <a:p>
            <a:pPr eaLnBrk="1" hangingPunct="1"/>
            <a:endParaRPr lang="en-US" dirty="0" smtClean="0">
              <a:latin typeface="Calibri" charset="0"/>
            </a:endParaRPr>
          </a:p>
          <a:p>
            <a:pPr lvl="1" eaLnBrk="1" hangingPunct="1"/>
            <a:endParaRPr lang="en-US" dirty="0" smtClean="0">
              <a:latin typeface="Calibri" charset="0"/>
            </a:endParaRPr>
          </a:p>
        </p:txBody>
      </p:sp>
      <p:sp>
        <p:nvSpPr>
          <p:cNvPr id="32772" name="Text Box 11"/>
          <p:cNvSpPr txBox="1">
            <a:spLocks noChangeArrowheads="1"/>
          </p:cNvSpPr>
          <p:nvPr/>
        </p:nvSpPr>
        <p:spPr bwMode="auto">
          <a:xfrm>
            <a:off x="5280025" y="5478463"/>
            <a:ext cx="1577975" cy="366712"/>
          </a:xfrm>
          <a:prstGeom prst="rect">
            <a:avLst/>
          </a:prstGeom>
          <a:noFill/>
          <a:ln w="9525">
            <a:noFill/>
            <a:miter lim="800000"/>
            <a:headEnd/>
            <a:tailEnd/>
          </a:ln>
        </p:spPr>
        <p:txBody>
          <a:bodyPr>
            <a:spAutoFit/>
          </a:bodyPr>
          <a:lstStyle/>
          <a:p>
            <a:pPr>
              <a:spcBef>
                <a:spcPct val="50000"/>
              </a:spcBef>
            </a:pPr>
            <a:endParaRPr lang="en-US" dirty="0"/>
          </a:p>
        </p:txBody>
      </p:sp>
      <p:pic>
        <p:nvPicPr>
          <p:cNvPr id="32773" name="Picture 5" descr="fig01_02wo.jpg"/>
          <p:cNvPicPr>
            <a:picLocks noChangeAspect="1"/>
          </p:cNvPicPr>
          <p:nvPr/>
        </p:nvPicPr>
        <p:blipFill>
          <a:blip r:embed="rId3" cstate="print"/>
          <a:srcRect/>
          <a:stretch>
            <a:fillRect/>
          </a:stretch>
        </p:blipFill>
        <p:spPr bwMode="auto">
          <a:xfrm>
            <a:off x="609600" y="2819400"/>
            <a:ext cx="7467600" cy="327183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Blank Presentation">
  <a:themeElements>
    <a:clrScheme name="Custom 13">
      <a:dk1>
        <a:sysClr val="windowText" lastClr="000000"/>
      </a:dk1>
      <a:lt1>
        <a:sysClr val="window" lastClr="FFFFFF"/>
      </a:lt1>
      <a:dk2>
        <a:srgbClr val="04617B"/>
      </a:dk2>
      <a:lt2>
        <a:srgbClr val="DBF5F9"/>
      </a:lt2>
      <a:accent1>
        <a:srgbClr val="0F6FC6"/>
      </a:accent1>
      <a:accent2>
        <a:srgbClr val="009DD9"/>
      </a:accent2>
      <a:accent3>
        <a:srgbClr val="0BD0D9"/>
      </a:accent3>
      <a:accent4>
        <a:srgbClr val="0FD13D"/>
      </a:accent4>
      <a:accent5>
        <a:srgbClr val="0FD13D"/>
      </a:accent5>
      <a:accent6>
        <a:srgbClr val="0FD13D"/>
      </a:accent6>
      <a:hlink>
        <a:srgbClr val="002060"/>
      </a:hlink>
      <a:folHlink>
        <a:srgbClr val="002060"/>
      </a:folHlink>
    </a:clrScheme>
    <a:fontScheme name="Blank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1221</TotalTime>
  <Words>1956</Words>
  <Application>Microsoft Office PowerPoint</Application>
  <PresentationFormat>On-screen Show (4:3)</PresentationFormat>
  <Paragraphs>255</Paragraphs>
  <Slides>36</Slides>
  <Notes>36</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Blank Presentation</vt:lpstr>
      <vt:lpstr> Marketing:  Creating and Capturing Customer Value </vt:lpstr>
      <vt:lpstr>Creating and Capturing Customer Value</vt:lpstr>
      <vt:lpstr>What Is Marketing?</vt:lpstr>
      <vt:lpstr>What Is Marketing?</vt:lpstr>
      <vt:lpstr>Understanding the Marketplace and Customer Needs</vt:lpstr>
      <vt:lpstr>Understanding the Marketplace and Customer Needs</vt:lpstr>
      <vt:lpstr>Understanding the Marketplace and Customer Needs</vt:lpstr>
      <vt:lpstr>Understanding the Marketplace and Customer Needs</vt:lpstr>
      <vt:lpstr>Understanding the Marketplace and Customer Needs</vt:lpstr>
      <vt:lpstr>Designing a Customer-Driven Marketing Strategy</vt:lpstr>
      <vt:lpstr>Designing a Customer-Driven Marketing Strategy</vt:lpstr>
      <vt:lpstr>Designing a Customer-Driven Marketing Strategy</vt:lpstr>
      <vt:lpstr>Designing a Customer-Driven Marketing Strategy</vt:lpstr>
      <vt:lpstr> Designing a Customer-Driven Marketing Strategy</vt:lpstr>
      <vt:lpstr> Designing a Customer-Driven Marketing Strategy</vt:lpstr>
      <vt:lpstr>Designing a Customer-Driven Marketing Strategy</vt:lpstr>
      <vt:lpstr>Designing a Customer-Driven Marketing Strategy</vt:lpstr>
      <vt:lpstr>Designing a Customer-Driven Marketing Strategy</vt:lpstr>
      <vt:lpstr>Designing a Customer-Driven Marketing Strategy</vt:lpstr>
      <vt:lpstr>Preparing an Integrated Marketing Plan and Program</vt:lpstr>
      <vt:lpstr>Building Customer Relationships</vt:lpstr>
      <vt:lpstr>Building Customer Relationships</vt:lpstr>
      <vt:lpstr>Building Customer Relationships</vt:lpstr>
      <vt:lpstr>Building Customer Relationships</vt:lpstr>
      <vt:lpstr>Building Customer Relationships</vt:lpstr>
      <vt:lpstr>Building Customer Relationships</vt:lpstr>
      <vt:lpstr>Building Customer Relationships</vt:lpstr>
      <vt:lpstr>Building Customer Relationships</vt:lpstr>
      <vt:lpstr>Capturing Value from Customers</vt:lpstr>
      <vt:lpstr>Capturing Value from Customers</vt:lpstr>
      <vt:lpstr> Capturing Value from Customers</vt:lpstr>
      <vt:lpstr>Capturing Value from Customers</vt:lpstr>
      <vt:lpstr> The Changing Marketing Landscape</vt:lpstr>
      <vt:lpstr> The Changing Marketing Landscape  Digital Age </vt:lpstr>
      <vt:lpstr> The Changing Marketing Landscape  </vt:lpstr>
      <vt:lpstr>So, What Is Marketing?  Pulling It All Together</vt:lpstr>
    </vt:vector>
  </TitlesOfParts>
  <Company>School of Management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utter</dc:creator>
  <cp:lastModifiedBy>USER</cp:lastModifiedBy>
  <cp:revision>117</cp:revision>
  <dcterms:created xsi:type="dcterms:W3CDTF">2011-02-15T21:33:40Z</dcterms:created>
  <dcterms:modified xsi:type="dcterms:W3CDTF">2015-01-17T06:24:43Z</dcterms:modified>
</cp:coreProperties>
</file>